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9"/>
  </p:notesMasterIdLst>
  <p:sldIdLst>
    <p:sldId id="256" r:id="rId2"/>
    <p:sldId id="461" r:id="rId3"/>
    <p:sldId id="462" r:id="rId4"/>
    <p:sldId id="463" r:id="rId5"/>
    <p:sldId id="464" r:id="rId6"/>
    <p:sldId id="449" r:id="rId7"/>
    <p:sldId id="450" r:id="rId8"/>
    <p:sldId id="451" r:id="rId9"/>
    <p:sldId id="452" r:id="rId10"/>
    <p:sldId id="453" r:id="rId11"/>
    <p:sldId id="454" r:id="rId12"/>
    <p:sldId id="455" r:id="rId13"/>
    <p:sldId id="456" r:id="rId14"/>
    <p:sldId id="457" r:id="rId15"/>
    <p:sldId id="458" r:id="rId16"/>
    <p:sldId id="459" r:id="rId17"/>
    <p:sldId id="460" r:id="rId18"/>
    <p:sldId id="465" r:id="rId19"/>
    <p:sldId id="467" r:id="rId20"/>
    <p:sldId id="489" r:id="rId21"/>
    <p:sldId id="480" r:id="rId22"/>
    <p:sldId id="479" r:id="rId23"/>
    <p:sldId id="466" r:id="rId24"/>
    <p:sldId id="482" r:id="rId25"/>
    <p:sldId id="483" r:id="rId26"/>
    <p:sldId id="469" r:id="rId27"/>
    <p:sldId id="490" r:id="rId28"/>
    <p:sldId id="497" r:id="rId29"/>
    <p:sldId id="470" r:id="rId30"/>
    <p:sldId id="471" r:id="rId31"/>
    <p:sldId id="493" r:id="rId32"/>
    <p:sldId id="492" r:id="rId33"/>
    <p:sldId id="487" r:id="rId34"/>
    <p:sldId id="496" r:id="rId35"/>
    <p:sldId id="495" r:id="rId36"/>
    <p:sldId id="494" r:id="rId37"/>
    <p:sldId id="297" r:id="rId38"/>
    <p:sldId id="300" r:id="rId39"/>
    <p:sldId id="307" r:id="rId40"/>
    <p:sldId id="309" r:id="rId41"/>
    <p:sldId id="310" r:id="rId42"/>
    <p:sldId id="311" r:id="rId43"/>
    <p:sldId id="431" r:id="rId44"/>
    <p:sldId id="432" r:id="rId45"/>
    <p:sldId id="434" r:id="rId46"/>
    <p:sldId id="433" r:id="rId47"/>
    <p:sldId id="379" r:id="rId4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E5A3F-FDA1-46C1-9C48-705AF0E73451}">
  <a:tblStyle styleId="{69CE5A3F-FDA1-46C1-9C48-705AF0E73451}"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94" autoAdjust="0"/>
    <p:restoredTop sz="93939" autoAdjust="0"/>
  </p:normalViewPr>
  <p:slideViewPr>
    <p:cSldViewPr snapToGrid="0">
      <p:cViewPr varScale="1">
        <p:scale>
          <a:sx n="62" d="100"/>
          <a:sy n="62" d="100"/>
        </p:scale>
        <p:origin x="740" y="4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yamala mathi" userId="f03818743e766093" providerId="LiveId" clId="{3D8EB835-33C6-4D51-87B7-363A1AE265F3}"/>
    <pc:docChg chg="custSel addSld delSld modSld sldOrd">
      <pc:chgData name="shyamala mathi" userId="f03818743e766093" providerId="LiveId" clId="{3D8EB835-33C6-4D51-87B7-363A1AE265F3}" dt="2024-03-28T08:47:36.451" v="682" actId="14100"/>
      <pc:docMkLst>
        <pc:docMk/>
      </pc:docMkLst>
      <pc:sldChg chg="addSp modSp mod">
        <pc:chgData name="shyamala mathi" userId="f03818743e766093" providerId="LiveId" clId="{3D8EB835-33C6-4D51-87B7-363A1AE265F3}" dt="2024-03-28T08:47:36.451" v="682" actId="14100"/>
        <pc:sldMkLst>
          <pc:docMk/>
          <pc:sldMk cId="2151948105" sldId="432"/>
        </pc:sldMkLst>
        <pc:spChg chg="mod">
          <ac:chgData name="shyamala mathi" userId="f03818743e766093" providerId="LiveId" clId="{3D8EB835-33C6-4D51-87B7-363A1AE265F3}" dt="2024-03-27T16:31:35.267" v="21" actId="403"/>
          <ac:spMkLst>
            <pc:docMk/>
            <pc:sldMk cId="2151948105" sldId="432"/>
            <ac:spMk id="2" creationId="{00000000-0000-0000-0000-000000000000}"/>
          </ac:spMkLst>
        </pc:spChg>
        <pc:spChg chg="mod">
          <ac:chgData name="shyamala mathi" userId="f03818743e766093" providerId="LiveId" clId="{3D8EB835-33C6-4D51-87B7-363A1AE265F3}" dt="2024-03-27T16:31:49.830" v="31" actId="404"/>
          <ac:spMkLst>
            <pc:docMk/>
            <pc:sldMk cId="2151948105" sldId="432"/>
            <ac:spMk id="3" creationId="{00000000-0000-0000-0000-000000000000}"/>
          </ac:spMkLst>
        </pc:spChg>
        <pc:spChg chg="mod">
          <ac:chgData name="shyamala mathi" userId="f03818743e766093" providerId="LiveId" clId="{3D8EB835-33C6-4D51-87B7-363A1AE265F3}" dt="2024-03-27T16:31:55.845" v="33" actId="404"/>
          <ac:spMkLst>
            <pc:docMk/>
            <pc:sldMk cId="2151948105" sldId="432"/>
            <ac:spMk id="4" creationId="{00000000-0000-0000-0000-000000000000}"/>
          </ac:spMkLst>
        </pc:spChg>
        <pc:cxnChg chg="add mod">
          <ac:chgData name="shyamala mathi" userId="f03818743e766093" providerId="LiveId" clId="{3D8EB835-33C6-4D51-87B7-363A1AE265F3}" dt="2024-03-28T08:47:27.774" v="679" actId="1582"/>
          <ac:cxnSpMkLst>
            <pc:docMk/>
            <pc:sldMk cId="2151948105" sldId="432"/>
            <ac:cxnSpMk id="6" creationId="{24F0CF50-5D3B-594B-05FB-6DC54E179212}"/>
          </ac:cxnSpMkLst>
        </pc:cxnChg>
        <pc:cxnChg chg="add mod">
          <ac:chgData name="shyamala mathi" userId="f03818743e766093" providerId="LiveId" clId="{3D8EB835-33C6-4D51-87B7-363A1AE265F3}" dt="2024-03-28T08:47:36.451" v="682" actId="14100"/>
          <ac:cxnSpMkLst>
            <pc:docMk/>
            <pc:sldMk cId="2151948105" sldId="432"/>
            <ac:cxnSpMk id="8" creationId="{77C0202A-FAB4-D4A8-67E5-87EBFFC72E75}"/>
          </ac:cxnSpMkLst>
        </pc:cxnChg>
      </pc:sldChg>
      <pc:sldChg chg="del">
        <pc:chgData name="shyamala mathi" userId="f03818743e766093" providerId="LiveId" clId="{3D8EB835-33C6-4D51-87B7-363A1AE265F3}" dt="2024-03-28T08:35:53.782" v="676" actId="47"/>
        <pc:sldMkLst>
          <pc:docMk/>
          <pc:sldMk cId="3813298089" sldId="446"/>
        </pc:sldMkLst>
      </pc:sldChg>
      <pc:sldChg chg="modSp mod">
        <pc:chgData name="shyamala mathi" userId="f03818743e766093" providerId="LiveId" clId="{3D8EB835-33C6-4D51-87B7-363A1AE265F3}" dt="2024-03-27T09:17:17.736" v="10" actId="20577"/>
        <pc:sldMkLst>
          <pc:docMk/>
          <pc:sldMk cId="2550718778" sldId="464"/>
        </pc:sldMkLst>
        <pc:spChg chg="mod">
          <ac:chgData name="shyamala mathi" userId="f03818743e766093" providerId="LiveId" clId="{3D8EB835-33C6-4D51-87B7-363A1AE265F3}" dt="2024-03-27T09:17:17.736" v="10" actId="20577"/>
          <ac:spMkLst>
            <pc:docMk/>
            <pc:sldMk cId="2550718778" sldId="464"/>
            <ac:spMk id="3" creationId="{00000000-0000-0000-0000-000000000000}"/>
          </ac:spMkLst>
        </pc:spChg>
      </pc:sldChg>
      <pc:sldChg chg="modSp mod">
        <pc:chgData name="shyamala mathi" userId="f03818743e766093" providerId="LiveId" clId="{3D8EB835-33C6-4D51-87B7-363A1AE265F3}" dt="2024-03-28T07:08:42.461" v="441" actId="1037"/>
        <pc:sldMkLst>
          <pc:docMk/>
          <pc:sldMk cId="2066857534" sldId="465"/>
        </pc:sldMkLst>
        <pc:spChg chg="mod">
          <ac:chgData name="shyamala mathi" userId="f03818743e766093" providerId="LiveId" clId="{3D8EB835-33C6-4D51-87B7-363A1AE265F3}" dt="2024-03-28T07:08:17.862" v="429" actId="20577"/>
          <ac:spMkLst>
            <pc:docMk/>
            <pc:sldMk cId="2066857534" sldId="465"/>
            <ac:spMk id="4" creationId="{00000000-0000-0000-0000-000000000000}"/>
          </ac:spMkLst>
        </pc:spChg>
        <pc:cxnChg chg="mod">
          <ac:chgData name="shyamala mathi" userId="f03818743e766093" providerId="LiveId" clId="{3D8EB835-33C6-4D51-87B7-363A1AE265F3}" dt="2024-03-28T07:08:42.461" v="441" actId="1037"/>
          <ac:cxnSpMkLst>
            <pc:docMk/>
            <pc:sldMk cId="2066857534" sldId="465"/>
            <ac:cxnSpMk id="7" creationId="{00000000-0000-0000-0000-000000000000}"/>
          </ac:cxnSpMkLst>
        </pc:cxnChg>
      </pc:sldChg>
      <pc:sldChg chg="addSp modSp mod">
        <pc:chgData name="shyamala mathi" userId="f03818743e766093" providerId="LiveId" clId="{3D8EB835-33C6-4D51-87B7-363A1AE265F3}" dt="2024-03-28T07:56:17.611" v="514" actId="403"/>
        <pc:sldMkLst>
          <pc:docMk/>
          <pc:sldMk cId="2930362308" sldId="467"/>
        </pc:sldMkLst>
        <pc:spChg chg="mod">
          <ac:chgData name="shyamala mathi" userId="f03818743e766093" providerId="LiveId" clId="{3D8EB835-33C6-4D51-87B7-363A1AE265F3}" dt="2024-03-28T07:53:20.052" v="479" actId="1076"/>
          <ac:spMkLst>
            <pc:docMk/>
            <pc:sldMk cId="2930362308" sldId="467"/>
            <ac:spMk id="2" creationId="{00000000-0000-0000-0000-000000000000}"/>
          </ac:spMkLst>
        </pc:spChg>
        <pc:spChg chg="mod">
          <ac:chgData name="shyamala mathi" userId="f03818743e766093" providerId="LiveId" clId="{3D8EB835-33C6-4D51-87B7-363A1AE265F3}" dt="2024-03-28T07:53:15.829" v="478" actId="1076"/>
          <ac:spMkLst>
            <pc:docMk/>
            <pc:sldMk cId="2930362308" sldId="467"/>
            <ac:spMk id="3" creationId="{00000000-0000-0000-0000-000000000000}"/>
          </ac:spMkLst>
        </pc:spChg>
        <pc:spChg chg="mod">
          <ac:chgData name="shyamala mathi" userId="f03818743e766093" providerId="LiveId" clId="{3D8EB835-33C6-4D51-87B7-363A1AE265F3}" dt="2024-03-28T07:53:33.702" v="485" actId="1076"/>
          <ac:spMkLst>
            <pc:docMk/>
            <pc:sldMk cId="2930362308" sldId="467"/>
            <ac:spMk id="4" creationId="{00000000-0000-0000-0000-000000000000}"/>
          </ac:spMkLst>
        </pc:spChg>
        <pc:spChg chg="mod">
          <ac:chgData name="shyamala mathi" userId="f03818743e766093" providerId="LiveId" clId="{3D8EB835-33C6-4D51-87B7-363A1AE265F3}" dt="2024-03-28T07:56:17.611" v="514" actId="403"/>
          <ac:spMkLst>
            <pc:docMk/>
            <pc:sldMk cId="2930362308" sldId="467"/>
            <ac:spMk id="6" creationId="{00000000-0000-0000-0000-000000000000}"/>
          </ac:spMkLst>
        </pc:spChg>
        <pc:spChg chg="add mod">
          <ac:chgData name="shyamala mathi" userId="f03818743e766093" providerId="LiveId" clId="{3D8EB835-33C6-4D51-87B7-363A1AE265F3}" dt="2024-03-28T07:53:55.676" v="506" actId="6549"/>
          <ac:spMkLst>
            <pc:docMk/>
            <pc:sldMk cId="2930362308" sldId="467"/>
            <ac:spMk id="8" creationId="{880927FE-D85C-E224-3D84-F8AC58E95096}"/>
          </ac:spMkLst>
        </pc:spChg>
        <pc:graphicFrameChg chg="mod">
          <ac:chgData name="shyamala mathi" userId="f03818743e766093" providerId="LiveId" clId="{3D8EB835-33C6-4D51-87B7-363A1AE265F3}" dt="2024-03-28T07:53:30.771" v="484" actId="1076"/>
          <ac:graphicFrameMkLst>
            <pc:docMk/>
            <pc:sldMk cId="2930362308" sldId="467"/>
            <ac:graphicFrameMk id="7" creationId="{00000000-0000-0000-0000-000000000000}"/>
          </ac:graphicFrameMkLst>
        </pc:graphicFrameChg>
      </pc:sldChg>
      <pc:sldChg chg="ord">
        <pc:chgData name="shyamala mathi" userId="f03818743e766093" providerId="LiveId" clId="{3D8EB835-33C6-4D51-87B7-363A1AE265F3}" dt="2024-03-27T20:02:22.925" v="410"/>
        <pc:sldMkLst>
          <pc:docMk/>
          <pc:sldMk cId="3555929934" sldId="469"/>
        </pc:sldMkLst>
      </pc:sldChg>
      <pc:sldChg chg="addSp modSp mod">
        <pc:chgData name="shyamala mathi" userId="f03818743e766093" providerId="LiveId" clId="{3D8EB835-33C6-4D51-87B7-363A1AE265F3}" dt="2024-03-28T08:25:24.054" v="629" actId="1582"/>
        <pc:sldMkLst>
          <pc:docMk/>
          <pc:sldMk cId="4063068471" sldId="470"/>
        </pc:sldMkLst>
        <pc:cxnChg chg="add mod">
          <ac:chgData name="shyamala mathi" userId="f03818743e766093" providerId="LiveId" clId="{3D8EB835-33C6-4D51-87B7-363A1AE265F3}" dt="2024-03-28T08:25:24.054" v="629" actId="1582"/>
          <ac:cxnSpMkLst>
            <pc:docMk/>
            <pc:sldMk cId="4063068471" sldId="470"/>
            <ac:cxnSpMk id="6" creationId="{C472C01E-79D3-7B2A-92AD-F8B2FE866AC4}"/>
          </ac:cxnSpMkLst>
        </pc:cxnChg>
      </pc:sldChg>
      <pc:sldChg chg="addSp modSp mod">
        <pc:chgData name="shyamala mathi" userId="f03818743e766093" providerId="LiveId" clId="{3D8EB835-33C6-4D51-87B7-363A1AE265F3}" dt="2024-03-28T08:29:48.025" v="643" actId="1035"/>
        <pc:sldMkLst>
          <pc:docMk/>
          <pc:sldMk cId="2030950735" sldId="471"/>
        </pc:sldMkLst>
        <pc:cxnChg chg="add mod">
          <ac:chgData name="shyamala mathi" userId="f03818743e766093" providerId="LiveId" clId="{3D8EB835-33C6-4D51-87B7-363A1AE265F3}" dt="2024-03-28T08:29:48.025" v="643" actId="1035"/>
          <ac:cxnSpMkLst>
            <pc:docMk/>
            <pc:sldMk cId="2030950735" sldId="471"/>
            <ac:cxnSpMk id="8" creationId="{BAE30F77-3035-8A22-7175-4D1E7D424780}"/>
          </ac:cxnSpMkLst>
        </pc:cxnChg>
      </pc:sldChg>
      <pc:sldChg chg="del">
        <pc:chgData name="shyamala mathi" userId="f03818743e766093" providerId="LiveId" clId="{3D8EB835-33C6-4D51-87B7-363A1AE265F3}" dt="2024-03-27T20:18:01.575" v="418" actId="47"/>
        <pc:sldMkLst>
          <pc:docMk/>
          <pc:sldMk cId="2401155143" sldId="476"/>
        </pc:sldMkLst>
      </pc:sldChg>
      <pc:sldChg chg="addSp delSp modSp mod">
        <pc:chgData name="shyamala mathi" userId="f03818743e766093" providerId="LiveId" clId="{3D8EB835-33C6-4D51-87B7-363A1AE265F3}" dt="2024-03-28T07:56:07.259" v="510" actId="20577"/>
        <pc:sldMkLst>
          <pc:docMk/>
          <pc:sldMk cId="917727036" sldId="479"/>
        </pc:sldMkLst>
        <pc:spChg chg="mod">
          <ac:chgData name="shyamala mathi" userId="f03818743e766093" providerId="LiveId" clId="{3D8EB835-33C6-4D51-87B7-363A1AE265F3}" dt="2024-03-28T07:56:07.259" v="510" actId="20577"/>
          <ac:spMkLst>
            <pc:docMk/>
            <pc:sldMk cId="917727036" sldId="479"/>
            <ac:spMk id="2" creationId="{00000000-0000-0000-0000-000000000000}"/>
          </ac:spMkLst>
        </pc:spChg>
        <pc:spChg chg="mod">
          <ac:chgData name="shyamala mathi" userId="f03818743e766093" providerId="LiveId" clId="{3D8EB835-33C6-4D51-87B7-363A1AE265F3}" dt="2024-03-27T18:35:39.212" v="137" actId="207"/>
          <ac:spMkLst>
            <pc:docMk/>
            <pc:sldMk cId="917727036" sldId="479"/>
            <ac:spMk id="5" creationId="{00000000-0000-0000-0000-000000000000}"/>
          </ac:spMkLst>
        </pc:spChg>
        <pc:spChg chg="add del mod">
          <ac:chgData name="shyamala mathi" userId="f03818743e766093" providerId="LiveId" clId="{3D8EB835-33C6-4D51-87B7-363A1AE265F3}" dt="2024-03-27T18:35:24.609" v="135"/>
          <ac:spMkLst>
            <pc:docMk/>
            <pc:sldMk cId="917727036" sldId="479"/>
            <ac:spMk id="6" creationId="{65169CE5-8766-CD5D-9884-E4130A13FB32}"/>
          </ac:spMkLst>
        </pc:spChg>
      </pc:sldChg>
      <pc:sldChg chg="addSp modSp mod">
        <pc:chgData name="shyamala mathi" userId="f03818743e766093" providerId="LiveId" clId="{3D8EB835-33C6-4D51-87B7-363A1AE265F3}" dt="2024-03-28T07:50:52.438" v="475" actId="20577"/>
        <pc:sldMkLst>
          <pc:docMk/>
          <pc:sldMk cId="2572186581" sldId="480"/>
        </pc:sldMkLst>
        <pc:spChg chg="add mod">
          <ac:chgData name="shyamala mathi" userId="f03818743e766093" providerId="LiveId" clId="{3D8EB835-33C6-4D51-87B7-363A1AE265F3}" dt="2024-03-27T18:29:13.528" v="132" actId="14100"/>
          <ac:spMkLst>
            <pc:docMk/>
            <pc:sldMk cId="2572186581" sldId="480"/>
            <ac:spMk id="2" creationId="{5E043015-FA0C-57AE-79C9-B6D7C87FCFE6}"/>
          </ac:spMkLst>
        </pc:spChg>
        <pc:spChg chg="add mod">
          <ac:chgData name="shyamala mathi" userId="f03818743e766093" providerId="LiveId" clId="{3D8EB835-33C6-4D51-87B7-363A1AE265F3}" dt="2024-03-28T07:50:42.070" v="465" actId="1076"/>
          <ac:spMkLst>
            <pc:docMk/>
            <pc:sldMk cId="2572186581" sldId="480"/>
            <ac:spMk id="3" creationId="{C486D278-13B9-E993-EBB3-F8BA733D4C15}"/>
          </ac:spMkLst>
        </pc:spChg>
        <pc:spChg chg="add mod">
          <ac:chgData name="shyamala mathi" userId="f03818743e766093" providerId="LiveId" clId="{3D8EB835-33C6-4D51-87B7-363A1AE265F3}" dt="2024-03-28T07:50:52.438" v="475" actId="20577"/>
          <ac:spMkLst>
            <pc:docMk/>
            <pc:sldMk cId="2572186581" sldId="480"/>
            <ac:spMk id="8" creationId="{4F09448C-36E8-84C4-DB7F-6E9BF81C1E9D}"/>
          </ac:spMkLst>
        </pc:spChg>
      </pc:sldChg>
      <pc:sldChg chg="addSp modSp mod">
        <pc:chgData name="shyamala mathi" userId="f03818743e766093" providerId="LiveId" clId="{3D8EB835-33C6-4D51-87B7-363A1AE265F3}" dt="2024-03-28T08:33:36.781" v="675" actId="403"/>
        <pc:sldMkLst>
          <pc:docMk/>
          <pc:sldMk cId="1890202259" sldId="486"/>
        </pc:sldMkLst>
        <pc:spChg chg="add mod">
          <ac:chgData name="shyamala mathi" userId="f03818743e766093" providerId="LiveId" clId="{3D8EB835-33C6-4D51-87B7-363A1AE265F3}" dt="2024-03-28T08:33:36.781" v="675" actId="403"/>
          <ac:spMkLst>
            <pc:docMk/>
            <pc:sldMk cId="1890202259" sldId="486"/>
            <ac:spMk id="2" creationId="{B142E251-3C33-117D-FAE4-3E5C6856C093}"/>
          </ac:spMkLst>
        </pc:spChg>
      </pc:sldChg>
      <pc:sldChg chg="addSp delSp modSp mod">
        <pc:chgData name="shyamala mathi" userId="f03818743e766093" providerId="LiveId" clId="{3D8EB835-33C6-4D51-87B7-363A1AE265F3}" dt="2024-03-28T08:32:57.340" v="648" actId="478"/>
        <pc:sldMkLst>
          <pc:docMk/>
          <pc:sldMk cId="3619986039" sldId="487"/>
        </pc:sldMkLst>
        <pc:cxnChg chg="add del mod">
          <ac:chgData name="shyamala mathi" userId="f03818743e766093" providerId="LiveId" clId="{3D8EB835-33C6-4D51-87B7-363A1AE265F3}" dt="2024-03-28T08:32:44.457" v="646" actId="478"/>
          <ac:cxnSpMkLst>
            <pc:docMk/>
            <pc:sldMk cId="3619986039" sldId="487"/>
            <ac:cxnSpMk id="8" creationId="{2CBD47D8-A130-B200-FEEF-476827D0DD18}"/>
          </ac:cxnSpMkLst>
        </pc:cxnChg>
        <pc:cxnChg chg="add del">
          <ac:chgData name="shyamala mathi" userId="f03818743e766093" providerId="LiveId" clId="{3D8EB835-33C6-4D51-87B7-363A1AE265F3}" dt="2024-03-28T08:32:57.340" v="648" actId="478"/>
          <ac:cxnSpMkLst>
            <pc:docMk/>
            <pc:sldMk cId="3619986039" sldId="487"/>
            <ac:cxnSpMk id="14" creationId="{ABCEF637-8253-C79B-EA30-CB1B909AE391}"/>
          </ac:cxnSpMkLst>
        </pc:cxnChg>
      </pc:sldChg>
      <pc:sldChg chg="addSp delSp modSp new mod">
        <pc:chgData name="shyamala mathi" userId="f03818743e766093" providerId="LiveId" clId="{3D8EB835-33C6-4D51-87B7-363A1AE265F3}" dt="2024-03-27T18:53:30.654" v="325" actId="14100"/>
        <pc:sldMkLst>
          <pc:docMk/>
          <pc:sldMk cId="3006345173" sldId="489"/>
        </pc:sldMkLst>
        <pc:spChg chg="del">
          <ac:chgData name="shyamala mathi" userId="f03818743e766093" providerId="LiveId" clId="{3D8EB835-33C6-4D51-87B7-363A1AE265F3}" dt="2024-03-27T18:37:45.083" v="139" actId="478"/>
          <ac:spMkLst>
            <pc:docMk/>
            <pc:sldMk cId="3006345173" sldId="489"/>
            <ac:spMk id="2" creationId="{69E63FF0-EE54-BC8F-B546-BCAB51DEE156}"/>
          </ac:spMkLst>
        </pc:spChg>
        <pc:spChg chg="add del">
          <ac:chgData name="shyamala mathi" userId="f03818743e766093" providerId="LiveId" clId="{3D8EB835-33C6-4D51-87B7-363A1AE265F3}" dt="2024-03-27T18:40:17.333" v="147"/>
          <ac:spMkLst>
            <pc:docMk/>
            <pc:sldMk cId="3006345173" sldId="489"/>
            <ac:spMk id="7" creationId="{191AA909-95A1-2096-2CD6-A9984621D0B9}"/>
          </ac:spMkLst>
        </pc:spChg>
        <pc:spChg chg="add del">
          <ac:chgData name="shyamala mathi" userId="f03818743e766093" providerId="LiveId" clId="{3D8EB835-33C6-4D51-87B7-363A1AE265F3}" dt="2024-03-27T18:40:17.333" v="149"/>
          <ac:spMkLst>
            <pc:docMk/>
            <pc:sldMk cId="3006345173" sldId="489"/>
            <ac:spMk id="8" creationId="{1EB5C95B-1EA1-C982-1C0F-AF7E22028F63}"/>
          </ac:spMkLst>
        </pc:spChg>
        <pc:spChg chg="add del mod">
          <ac:chgData name="shyamala mathi" userId="f03818743e766093" providerId="LiveId" clId="{3D8EB835-33C6-4D51-87B7-363A1AE265F3}" dt="2024-03-27T18:53:20.107" v="323" actId="478"/>
          <ac:spMkLst>
            <pc:docMk/>
            <pc:sldMk cId="3006345173" sldId="489"/>
            <ac:spMk id="9" creationId="{99347D12-46F6-AE83-1019-CCBFADCE4E24}"/>
          </ac:spMkLst>
        </pc:spChg>
        <pc:spChg chg="add mod">
          <ac:chgData name="shyamala mathi" userId="f03818743e766093" providerId="LiveId" clId="{3D8EB835-33C6-4D51-87B7-363A1AE265F3}" dt="2024-03-27T18:53:08.484" v="322" actId="1076"/>
          <ac:spMkLst>
            <pc:docMk/>
            <pc:sldMk cId="3006345173" sldId="489"/>
            <ac:spMk id="11" creationId="{72E06532-DA68-5A2F-1685-956FC0781AF2}"/>
          </ac:spMkLst>
        </pc:spChg>
        <pc:spChg chg="add mod">
          <ac:chgData name="shyamala mathi" userId="f03818743e766093" providerId="LiveId" clId="{3D8EB835-33C6-4D51-87B7-363A1AE265F3}" dt="2024-03-27T18:53:02.842" v="321" actId="14100"/>
          <ac:spMkLst>
            <pc:docMk/>
            <pc:sldMk cId="3006345173" sldId="489"/>
            <ac:spMk id="13" creationId="{6F270496-D8C1-3452-0B61-5B83EF6A0D26}"/>
          </ac:spMkLst>
        </pc:spChg>
        <pc:graphicFrameChg chg="add del mod">
          <ac:chgData name="shyamala mathi" userId="f03818743e766093" providerId="LiveId" clId="{3D8EB835-33C6-4D51-87B7-363A1AE265F3}" dt="2024-03-27T18:39:56.083" v="141" actId="478"/>
          <ac:graphicFrameMkLst>
            <pc:docMk/>
            <pc:sldMk cId="3006345173" sldId="489"/>
            <ac:graphicFrameMk id="5" creationId="{11A1A89D-0267-7FB7-9A90-3DF1FF8AF055}"/>
          </ac:graphicFrameMkLst>
        </pc:graphicFrameChg>
        <pc:graphicFrameChg chg="add mod ord">
          <ac:chgData name="shyamala mathi" userId="f03818743e766093" providerId="LiveId" clId="{3D8EB835-33C6-4D51-87B7-363A1AE265F3}" dt="2024-03-27T18:53:30.654" v="325" actId="14100"/>
          <ac:graphicFrameMkLst>
            <pc:docMk/>
            <pc:sldMk cId="3006345173" sldId="489"/>
            <ac:graphicFrameMk id="6" creationId="{D111E43F-1725-2F49-C178-CB5582A1371A}"/>
          </ac:graphicFrameMkLst>
        </pc:graphicFrameChg>
      </pc:sldChg>
      <pc:sldChg chg="addSp delSp modSp new mod">
        <pc:chgData name="shyamala mathi" userId="f03818743e766093" providerId="LiveId" clId="{3D8EB835-33C6-4D51-87B7-363A1AE265F3}" dt="2024-03-28T08:14:19.081" v="521" actId="14100"/>
        <pc:sldMkLst>
          <pc:docMk/>
          <pc:sldMk cId="1023598444" sldId="490"/>
        </pc:sldMkLst>
        <pc:spChg chg="add del mod">
          <ac:chgData name="shyamala mathi" userId="f03818743e766093" providerId="LiveId" clId="{3D8EB835-33C6-4D51-87B7-363A1AE265F3}" dt="2024-03-27T19:53:24.812" v="332"/>
          <ac:spMkLst>
            <pc:docMk/>
            <pc:sldMk cId="1023598444" sldId="490"/>
            <ac:spMk id="6" creationId="{96FE6026-CCF2-002D-4196-57604672EA09}"/>
          </ac:spMkLst>
        </pc:spChg>
        <pc:spChg chg="add mod">
          <ac:chgData name="shyamala mathi" userId="f03818743e766093" providerId="LiveId" clId="{3D8EB835-33C6-4D51-87B7-363A1AE265F3}" dt="2024-03-28T08:14:19.081" v="521" actId="14100"/>
          <ac:spMkLst>
            <pc:docMk/>
            <pc:sldMk cId="1023598444" sldId="490"/>
            <ac:spMk id="7" creationId="{D8C1C3CA-3AF0-61CB-5001-A4EA2707F13C}"/>
          </ac:spMkLst>
        </pc:spChg>
        <pc:spChg chg="add mod">
          <ac:chgData name="shyamala mathi" userId="f03818743e766093" providerId="LiveId" clId="{3D8EB835-33C6-4D51-87B7-363A1AE265F3}" dt="2024-03-27T19:55:46.202" v="403" actId="1076"/>
          <ac:spMkLst>
            <pc:docMk/>
            <pc:sldMk cId="1023598444" sldId="490"/>
            <ac:spMk id="8" creationId="{C127A709-5C4A-0F4E-2E73-10B25F7C7258}"/>
          </ac:spMkLst>
        </pc:spChg>
        <pc:graphicFrameChg chg="add mod">
          <ac:chgData name="shyamala mathi" userId="f03818743e766093" providerId="LiveId" clId="{3D8EB835-33C6-4D51-87B7-363A1AE265F3}" dt="2024-03-27T19:50:43.604" v="329" actId="14100"/>
          <ac:graphicFrameMkLst>
            <pc:docMk/>
            <pc:sldMk cId="1023598444" sldId="490"/>
            <ac:graphicFrameMk id="5" creationId="{9A79E4AB-9683-5261-C80F-B9510DCCD3AA}"/>
          </ac:graphicFrameMkLst>
        </pc:graphicFrameChg>
      </pc:sldChg>
      <pc:sldChg chg="addSp delSp modSp new mod">
        <pc:chgData name="shyamala mathi" userId="f03818743e766093" providerId="LiveId" clId="{3D8EB835-33C6-4D51-87B7-363A1AE265F3}" dt="2024-03-28T08:21:47.255" v="626" actId="1076"/>
        <pc:sldMkLst>
          <pc:docMk/>
          <pc:sldMk cId="977770488" sldId="491"/>
        </pc:sldMkLst>
        <pc:spChg chg="del">
          <ac:chgData name="shyamala mathi" userId="f03818743e766093" providerId="LiveId" clId="{3D8EB835-33C6-4D51-87B7-363A1AE265F3}" dt="2024-03-28T08:16:31.168" v="527" actId="478"/>
          <ac:spMkLst>
            <pc:docMk/>
            <pc:sldMk cId="977770488" sldId="491"/>
            <ac:spMk id="2" creationId="{ABD2CD28-13A1-919C-2D57-7FF23B6DA1A9}"/>
          </ac:spMkLst>
        </pc:spChg>
        <pc:spChg chg="del">
          <ac:chgData name="shyamala mathi" userId="f03818743e766093" providerId="LiveId" clId="{3D8EB835-33C6-4D51-87B7-363A1AE265F3}" dt="2024-03-28T08:16:15.926" v="525" actId="3680"/>
          <ac:spMkLst>
            <pc:docMk/>
            <pc:sldMk cId="977770488" sldId="491"/>
            <ac:spMk id="3" creationId="{763AB438-D1D2-E7F7-8874-D25ECE3BE78E}"/>
          </ac:spMkLst>
        </pc:spChg>
        <pc:spChg chg="add del mod">
          <ac:chgData name="shyamala mathi" userId="f03818743e766093" providerId="LiveId" clId="{3D8EB835-33C6-4D51-87B7-363A1AE265F3}" dt="2024-03-28T08:16:11.339" v="524"/>
          <ac:spMkLst>
            <pc:docMk/>
            <pc:sldMk cId="977770488" sldId="491"/>
            <ac:spMk id="6" creationId="{CDFFE2E1-4CA1-D07D-3BE2-4CC46F39D05D}"/>
          </ac:spMkLst>
        </pc:spChg>
        <pc:spChg chg="add mod">
          <ac:chgData name="shyamala mathi" userId="f03818743e766093" providerId="LiveId" clId="{3D8EB835-33C6-4D51-87B7-363A1AE265F3}" dt="2024-03-28T08:18:31.010" v="572" actId="20577"/>
          <ac:spMkLst>
            <pc:docMk/>
            <pc:sldMk cId="977770488" sldId="491"/>
            <ac:spMk id="9" creationId="{BE80666B-36A9-BF87-8D30-3A63AF100221}"/>
          </ac:spMkLst>
        </pc:spChg>
        <pc:graphicFrameChg chg="add mod ord">
          <ac:chgData name="shyamala mathi" userId="f03818743e766093" providerId="LiveId" clId="{3D8EB835-33C6-4D51-87B7-363A1AE265F3}" dt="2024-03-28T08:16:24.756" v="526" actId="167"/>
          <ac:graphicFrameMkLst>
            <pc:docMk/>
            <pc:sldMk cId="977770488" sldId="491"/>
            <ac:graphicFrameMk id="5" creationId="{A5D5B6C2-504D-1B8D-EBB8-B823596613BB}"/>
          </ac:graphicFrameMkLst>
        </pc:graphicFrameChg>
        <pc:graphicFrameChg chg="add mod ord modGraphic">
          <ac:chgData name="shyamala mathi" userId="f03818743e766093" providerId="LiveId" clId="{3D8EB835-33C6-4D51-87B7-363A1AE265F3}" dt="2024-03-28T08:16:15.926" v="525" actId="3680"/>
          <ac:graphicFrameMkLst>
            <pc:docMk/>
            <pc:sldMk cId="977770488" sldId="491"/>
            <ac:graphicFrameMk id="7" creationId="{C4AEEECA-BE49-BBE1-791D-269DA9848A7C}"/>
          </ac:graphicFrameMkLst>
        </pc:graphicFrameChg>
        <pc:graphicFrameChg chg="add mod modGraphic">
          <ac:chgData name="shyamala mathi" userId="f03818743e766093" providerId="LiveId" clId="{3D8EB835-33C6-4D51-87B7-363A1AE265F3}" dt="2024-03-28T08:21:38.764" v="624" actId="6549"/>
          <ac:graphicFrameMkLst>
            <pc:docMk/>
            <pc:sldMk cId="977770488" sldId="491"/>
            <ac:graphicFrameMk id="8" creationId="{93AA1CD3-1609-62C9-4408-8BF41E49F062}"/>
          </ac:graphicFrameMkLst>
        </pc:graphicFrameChg>
        <pc:cxnChg chg="add mod">
          <ac:chgData name="shyamala mathi" userId="f03818743e766093" providerId="LiveId" clId="{3D8EB835-33C6-4D51-87B7-363A1AE265F3}" dt="2024-03-28T08:19:22.607" v="586" actId="1582"/>
          <ac:cxnSpMkLst>
            <pc:docMk/>
            <pc:sldMk cId="977770488" sldId="491"/>
            <ac:cxnSpMk id="11" creationId="{30879591-D1B4-62EF-1E87-95EBDE6E4A42}"/>
          </ac:cxnSpMkLst>
        </pc:cxnChg>
        <pc:cxnChg chg="add mod">
          <ac:chgData name="shyamala mathi" userId="f03818743e766093" providerId="LiveId" clId="{3D8EB835-33C6-4D51-87B7-363A1AE265F3}" dt="2024-03-28T08:19:33.555" v="589" actId="1076"/>
          <ac:cxnSpMkLst>
            <pc:docMk/>
            <pc:sldMk cId="977770488" sldId="491"/>
            <ac:cxnSpMk id="12" creationId="{CAD33F13-FD84-FD19-F4C7-E74B502EB6DC}"/>
          </ac:cxnSpMkLst>
        </pc:cxnChg>
        <pc:cxnChg chg="add mod">
          <ac:chgData name="shyamala mathi" userId="f03818743e766093" providerId="LiveId" clId="{3D8EB835-33C6-4D51-87B7-363A1AE265F3}" dt="2024-03-28T08:21:34.024" v="623" actId="1076"/>
          <ac:cxnSpMkLst>
            <pc:docMk/>
            <pc:sldMk cId="977770488" sldId="491"/>
            <ac:cxnSpMk id="14" creationId="{26153451-C03D-A1E5-3772-FF7F2F30F25E}"/>
          </ac:cxnSpMkLst>
        </pc:cxnChg>
        <pc:cxnChg chg="add mod">
          <ac:chgData name="shyamala mathi" userId="f03818743e766093" providerId="LiveId" clId="{3D8EB835-33C6-4D51-87B7-363A1AE265F3}" dt="2024-03-28T08:20:01.734" v="598" actId="1036"/>
          <ac:cxnSpMkLst>
            <pc:docMk/>
            <pc:sldMk cId="977770488" sldId="491"/>
            <ac:cxnSpMk id="19" creationId="{CE16BC85-10DE-F5A3-B306-72ABA98538F7}"/>
          </ac:cxnSpMkLst>
        </pc:cxnChg>
        <pc:cxnChg chg="add mod">
          <ac:chgData name="shyamala mathi" userId="f03818743e766093" providerId="LiveId" clId="{3D8EB835-33C6-4D51-87B7-363A1AE265F3}" dt="2024-03-28T08:21:30.786" v="622" actId="14100"/>
          <ac:cxnSpMkLst>
            <pc:docMk/>
            <pc:sldMk cId="977770488" sldId="491"/>
            <ac:cxnSpMk id="20" creationId="{7F48B903-1154-5F0D-2E79-3D117007A0E4}"/>
          </ac:cxnSpMkLst>
        </pc:cxnChg>
        <pc:cxnChg chg="add mod">
          <ac:chgData name="shyamala mathi" userId="f03818743e766093" providerId="LiveId" clId="{3D8EB835-33C6-4D51-87B7-363A1AE265F3}" dt="2024-03-28T08:21:47.255" v="626" actId="1076"/>
          <ac:cxnSpMkLst>
            <pc:docMk/>
            <pc:sldMk cId="977770488" sldId="491"/>
            <ac:cxnSpMk id="23" creationId="{FF0E61C7-D48C-730E-663E-C61D06B1F3BD}"/>
          </ac:cxnSpMkLst>
        </pc:cxnChg>
      </pc:sldChg>
      <pc:sldChg chg="addSp delSp modSp new mod">
        <pc:chgData name="shyamala mathi" userId="f03818743e766093" providerId="LiveId" clId="{3D8EB835-33C6-4D51-87B7-363A1AE265F3}" dt="2024-03-27T20:06:22.445" v="417" actId="14100"/>
        <pc:sldMkLst>
          <pc:docMk/>
          <pc:sldMk cId="560696333" sldId="492"/>
        </pc:sldMkLst>
        <pc:graphicFrameChg chg="add del mod">
          <ac:chgData name="shyamala mathi" userId="f03818743e766093" providerId="LiveId" clId="{3D8EB835-33C6-4D51-87B7-363A1AE265F3}" dt="2024-03-27T20:06:13.156" v="413" actId="478"/>
          <ac:graphicFrameMkLst>
            <pc:docMk/>
            <pc:sldMk cId="560696333" sldId="492"/>
            <ac:graphicFrameMk id="5" creationId="{4049D455-3DF7-7C7E-5160-08BAC6C2FBF1}"/>
          </ac:graphicFrameMkLst>
        </pc:graphicFrameChg>
        <pc:graphicFrameChg chg="add mod">
          <ac:chgData name="shyamala mathi" userId="f03818743e766093" providerId="LiveId" clId="{3D8EB835-33C6-4D51-87B7-363A1AE265F3}" dt="2024-03-27T20:06:22.445" v="417" actId="14100"/>
          <ac:graphicFrameMkLst>
            <pc:docMk/>
            <pc:sldMk cId="560696333" sldId="492"/>
            <ac:graphicFrameMk id="6" creationId="{5A2B3FBC-517D-380B-8D31-78C4685C1A7D}"/>
          </ac:graphicFrameMkLst>
        </pc:graphicFrameChg>
      </pc:sldChg>
      <pc:sldChg chg="new del">
        <pc:chgData name="shyamala mathi" userId="f03818743e766093" providerId="LiveId" clId="{3D8EB835-33C6-4D51-87B7-363A1AE265F3}" dt="2024-03-28T07:02:37.974" v="421" actId="47"/>
        <pc:sldMkLst>
          <pc:docMk/>
          <pc:sldMk cId="3507683857" sldId="493"/>
        </pc:sldMkLst>
      </pc:sldChg>
      <pc:sldChg chg="new del">
        <pc:chgData name="shyamala mathi" userId="f03818743e766093" providerId="LiveId" clId="{3D8EB835-33C6-4D51-87B7-363A1AE265F3}" dt="2024-03-28T07:02:38.942" v="422" actId="47"/>
        <pc:sldMkLst>
          <pc:docMk/>
          <pc:sldMk cId="2764953887" sldId="49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82c9a838b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82c9a838b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340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415600" y="3778833"/>
            <a:ext cx="11360800" cy="105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Google Shape;12;p2"/>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D7D6E6E-91F4-4284-A090-AAC3CD459D23}"/>
              </a:ext>
            </a:extLst>
          </p:cNvPr>
          <p:cNvSpPr>
            <a:spLocks noGrp="1"/>
          </p:cNvSpPr>
          <p:nvPr>
            <p:ph type="dt" sz="half" idx="10"/>
          </p:nvPr>
        </p:nvSpPr>
        <p:spPr/>
        <p:txBody>
          <a:bodyPr/>
          <a:lstStyle>
            <a:lvl1pPr>
              <a:defRPr/>
            </a:lvl1pPr>
          </a:lstStyle>
          <a:p>
            <a:pPr>
              <a:defRPr/>
            </a:pPr>
            <a:fld id="{0F3944B6-5620-4B2C-9F39-5BB888D828D1}" type="datetimeFigureOut">
              <a:rPr lang="en-US"/>
              <a:pPr>
                <a:defRPr/>
              </a:pPr>
              <a:t>4/6/2024</a:t>
            </a:fld>
            <a:endParaRPr lang="en-US"/>
          </a:p>
        </p:txBody>
      </p:sp>
      <p:sp>
        <p:nvSpPr>
          <p:cNvPr id="3" name="Footer Placeholder 4">
            <a:extLst>
              <a:ext uri="{FF2B5EF4-FFF2-40B4-BE49-F238E27FC236}">
                <a16:creationId xmlns:a16="http://schemas.microsoft.com/office/drawing/2014/main" id="{FE084CCC-3EAF-41D2-8AA3-D0AD18ACAA9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6BF624E0-32A4-4148-BDE5-5B071932F90D}"/>
              </a:ext>
            </a:extLst>
          </p:cNvPr>
          <p:cNvSpPr>
            <a:spLocks noGrp="1"/>
          </p:cNvSpPr>
          <p:nvPr>
            <p:ph type="sldNum" sz="quarter" idx="12"/>
          </p:nvPr>
        </p:nvSpPr>
        <p:spPr/>
        <p:txBody>
          <a:bodyPr/>
          <a:lstStyle>
            <a:lvl1pPr>
              <a:defRPr/>
            </a:lvl1pPr>
          </a:lstStyle>
          <a:p>
            <a:fld id="{DCB2596A-BC6D-4D06-A1BF-D2C85FA98795}" type="slidenum">
              <a:rPr lang="en-US" altLang="en-US"/>
              <a:pPr/>
              <a:t>‹#›</a:t>
            </a:fld>
            <a:endParaRPr lang="en-US" altLang="en-US"/>
          </a:p>
        </p:txBody>
      </p:sp>
    </p:spTree>
    <p:extLst>
      <p:ext uri="{BB962C8B-B14F-4D97-AF65-F5344CB8AC3E}">
        <p14:creationId xmlns:p14="http://schemas.microsoft.com/office/powerpoint/2010/main" val="2976229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64035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15600" y="593367"/>
            <a:ext cx="113608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15600" y="593367"/>
            <a:ext cx="113608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15600" y="740800"/>
            <a:ext cx="3744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415600" y="1852800"/>
            <a:ext cx="3744000" cy="4239300"/>
          </a:xfrm>
          <a:prstGeom prst="rect">
            <a:avLst/>
          </a:prstGeom>
          <a:noFill/>
          <a:ln>
            <a:noFill/>
          </a:ln>
        </p:spPr>
        <p:txBody>
          <a:bodyPr spcFirstLastPara="1" wrap="square" lIns="91425" tIns="91425" rIns="91425" bIns="91425" anchor="ctr"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653667" y="600200"/>
            <a:ext cx="84904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6096000" y="-167"/>
            <a:ext cx="6096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8;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354000" y="3737433"/>
            <a:ext cx="5393600" cy="164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6586000" y="965433"/>
            <a:ext cx="5116000" cy="4926900"/>
          </a:xfrm>
          <a:prstGeom prst="rect">
            <a:avLst/>
          </a:prstGeom>
          <a:noFill/>
          <a:ln>
            <a:noFill/>
          </a:ln>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41" name="Google Shape;41;p9"/>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415600" y="5640767"/>
            <a:ext cx="7998400" cy="8067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
        <p:nvSpPr>
          <p:cNvPr id="44" name="Google Shape;44;p10"/>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415600" y="1474833"/>
            <a:ext cx="113608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415600" y="4202967"/>
            <a:ext cx="11360800" cy="1734300"/>
          </a:xfrm>
          <a:prstGeom prst="rect">
            <a:avLst/>
          </a:prstGeom>
          <a:noFill/>
          <a:ln>
            <a:noFill/>
          </a:ln>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4CE694-A546-4637-AA42-1A064D86958A}"/>
              </a:ext>
            </a:extLst>
          </p:cNvPr>
          <p:cNvSpPr>
            <a:spLocks noGrp="1"/>
          </p:cNvSpPr>
          <p:nvPr>
            <p:ph type="dt" sz="half" idx="10"/>
          </p:nvPr>
        </p:nvSpPr>
        <p:spPr/>
        <p:txBody>
          <a:bodyPr/>
          <a:lstStyle>
            <a:lvl1pPr>
              <a:defRPr/>
            </a:lvl1pPr>
          </a:lstStyle>
          <a:p>
            <a:pPr>
              <a:defRPr/>
            </a:pPr>
            <a:fld id="{C305F0E9-007C-4013-B7AE-16DE3F391F19}" type="datetimeFigureOut">
              <a:rPr lang="en-US"/>
              <a:pPr>
                <a:defRPr/>
              </a:pPr>
              <a:t>4/6/2024</a:t>
            </a:fld>
            <a:endParaRPr lang="en-US"/>
          </a:p>
        </p:txBody>
      </p:sp>
      <p:sp>
        <p:nvSpPr>
          <p:cNvPr id="5" name="Footer Placeholder 4">
            <a:extLst>
              <a:ext uri="{FF2B5EF4-FFF2-40B4-BE49-F238E27FC236}">
                <a16:creationId xmlns:a16="http://schemas.microsoft.com/office/drawing/2014/main" id="{5F79A492-018E-422B-A32A-38015BFE7AC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327A1EB-0A97-4381-9A82-8E029C9F5CBF}"/>
              </a:ext>
            </a:extLst>
          </p:cNvPr>
          <p:cNvSpPr>
            <a:spLocks noGrp="1"/>
          </p:cNvSpPr>
          <p:nvPr>
            <p:ph type="sldNum" sz="quarter" idx="12"/>
          </p:nvPr>
        </p:nvSpPr>
        <p:spPr/>
        <p:txBody>
          <a:bodyPr/>
          <a:lstStyle>
            <a:lvl1pPr>
              <a:defRPr/>
            </a:lvl1pPr>
          </a:lstStyle>
          <a:p>
            <a:fld id="{E66A9157-7F1D-4B0D-8F15-A296E773E708}" type="slidenum">
              <a:rPr lang="en-US" altLang="en-US"/>
              <a:pPr/>
              <a:t>‹#›</a:t>
            </a:fld>
            <a:endParaRPr lang="en-US" altLang="en-US"/>
          </a:p>
        </p:txBody>
      </p:sp>
    </p:spTree>
    <p:extLst>
      <p:ext uri="{BB962C8B-B14F-4D97-AF65-F5344CB8AC3E}">
        <p14:creationId xmlns:p14="http://schemas.microsoft.com/office/powerpoint/2010/main" val="1410121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11296611" y="6217622"/>
            <a:ext cx="7316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pic>
        <p:nvPicPr>
          <p:cNvPr id="5" name="Picture 4" descr="A picture containing food&#10;&#10;Description automatically generated">
            <a:extLst>
              <a:ext uri="{FF2B5EF4-FFF2-40B4-BE49-F238E27FC236}">
                <a16:creationId xmlns:a16="http://schemas.microsoft.com/office/drawing/2014/main" id="{914E3FB3-7D52-4D52-90AA-69F5CF6DAD29}"/>
              </a:ext>
            </a:extLst>
          </p:cNvPr>
          <p:cNvPicPr>
            <a:picLocks noChangeAspect="1"/>
          </p:cNvPicPr>
          <p:nvPr userDrawn="1"/>
        </p:nvPicPr>
        <p:blipFill>
          <a:blip r:embed="rId13"/>
          <a:stretch>
            <a:fillRect/>
          </a:stretch>
        </p:blipFill>
        <p:spPr>
          <a:xfrm>
            <a:off x="163789" y="6088378"/>
            <a:ext cx="1360211" cy="653944"/>
          </a:xfrm>
          <a:prstGeom prst="rect">
            <a:avLst/>
          </a:prstGeom>
        </p:spPr>
      </p:pic>
      <p:sp>
        <p:nvSpPr>
          <p:cNvPr id="8" name="TextBox 7">
            <a:extLst>
              <a:ext uri="{FF2B5EF4-FFF2-40B4-BE49-F238E27FC236}">
                <a16:creationId xmlns:a16="http://schemas.microsoft.com/office/drawing/2014/main" id="{D7FB37A1-29FF-4425-8393-79A9BBB15B85}"/>
              </a:ext>
            </a:extLst>
          </p:cNvPr>
          <p:cNvSpPr txBox="1"/>
          <p:nvPr userDrawn="1"/>
        </p:nvSpPr>
        <p:spPr>
          <a:xfrm>
            <a:off x="5447105" y="6496102"/>
            <a:ext cx="1099981" cy="246221"/>
          </a:xfrm>
          <a:prstGeom prst="rect">
            <a:avLst/>
          </a:prstGeom>
          <a:noFill/>
        </p:spPr>
        <p:txBody>
          <a:bodyPr wrap="none" rtlCol="0">
            <a:spAutoFit/>
          </a:bodyPr>
          <a:lstStyle/>
          <a:p>
            <a:r>
              <a:rPr lang="en-IN" sz="1000" dirty="0">
                <a:solidFill>
                  <a:schemeClr val="bg1">
                    <a:lumMod val="50000"/>
                  </a:schemeClr>
                </a:solidFill>
              </a:rPr>
              <a:t>Shyamala Mathi</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60" r:id="rId9"/>
    <p:sldLayoutId id="2147483661" r:id="rId10"/>
    <p:sldLayoutId id="214748366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1.jpg"/><Relationship Id="rId1" Type="http://schemas.openxmlformats.org/officeDocument/2006/relationships/slideLayout" Target="../slideLayouts/slideLayout9.xml"/><Relationship Id="rId4" Type="http://schemas.openxmlformats.org/officeDocument/2006/relationships/image" Target="../media/image22.wmf"/></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2.bin"/><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4.wmf"/><Relationship Id="rId7" Type="http://schemas.openxmlformats.org/officeDocument/2006/relationships/image" Target="../media/image26.wmf"/><Relationship Id="rId2" Type="http://schemas.openxmlformats.org/officeDocument/2006/relationships/oleObject" Target="../embeddings/oleObject3.bin"/><Relationship Id="rId1" Type="http://schemas.openxmlformats.org/officeDocument/2006/relationships/slideLayout" Target="../slideLayouts/slideLayout9.xml"/><Relationship Id="rId6" Type="http://schemas.openxmlformats.org/officeDocument/2006/relationships/oleObject" Target="../embeddings/oleObject5.bin"/><Relationship Id="rId5" Type="http://schemas.openxmlformats.org/officeDocument/2006/relationships/image" Target="../media/image25.wmf"/><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6.bin"/><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7.bin"/><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8.bin"/><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9.bin"/><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image" Target="../media/image38.png"/><Relationship Id="rId1" Type="http://schemas.openxmlformats.org/officeDocument/2006/relationships/slideLayout" Target="../slideLayouts/slideLayout9.xml"/><Relationship Id="rId4" Type="http://schemas.openxmlformats.org/officeDocument/2006/relationships/image" Target="../media/image39.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www.fiber-mart.com/cwdm-dwdm-networks-optical-amplifier-edfa-c-6_116_123.html" TargetMode="External"/><Relationship Id="rId2" Type="http://schemas.openxmlformats.org/officeDocument/2006/relationships/image" Target="../media/image44.png"/><Relationship Id="rId1" Type="http://schemas.openxmlformats.org/officeDocument/2006/relationships/slideLayout" Target="../slideLayouts/slideLayout9.xml"/><Relationship Id="rId5" Type="http://schemas.openxmlformats.org/officeDocument/2006/relationships/hyperlink" Target="https://www.fiber-mart.com/pvclszh-fiber-patch-cable-singlemode-patch-cable-c-112_320_324.html" TargetMode="External"/><Relationship Id="rId4" Type="http://schemas.openxmlformats.org/officeDocument/2006/relationships/hyperlink" Target="https://www.fiber-mart.com/cwdm-dwdm-multiplexers-dwdm-add-drop-c-6_26_29.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11.bin"/><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105150" y="2152265"/>
            <a:ext cx="11980013" cy="2086401"/>
          </a:xfrm>
          <a:prstGeom prst="rect">
            <a:avLst/>
          </a:prstGeom>
        </p:spPr>
        <p:txBody>
          <a:bodyPr spcFirstLastPara="1" wrap="square" lIns="91425" tIns="91425" rIns="91425" bIns="91425" anchor="b" anchorCtr="0">
            <a:noAutofit/>
          </a:bodyPr>
          <a:lstStyle/>
          <a:p>
            <a:r>
              <a:rPr lang="en-US" sz="3600" dirty="0"/>
              <a:t>Module 4: </a:t>
            </a:r>
            <a:r>
              <a:rPr lang="en-IN" sz="3600" dirty="0"/>
              <a:t>Optical Network System Components and Optical Networks</a:t>
            </a:r>
            <a:br>
              <a:rPr lang="en-US" sz="3600" dirty="0"/>
            </a:br>
            <a:endParaRPr sz="3600" dirty="0"/>
          </a:p>
        </p:txBody>
      </p:sp>
      <p:sp>
        <p:nvSpPr>
          <p:cNvPr id="3" name="Slide Number Placeholder 2">
            <a:extLst>
              <a:ext uri="{FF2B5EF4-FFF2-40B4-BE49-F238E27FC236}">
                <a16:creationId xmlns:a16="http://schemas.microsoft.com/office/drawing/2014/main" id="{0CEDE995-1943-4164-B1BE-C25A240B359E}"/>
              </a:ext>
            </a:extLst>
          </p:cNvPr>
          <p:cNvSpPr>
            <a:spLocks noGrp="1"/>
          </p:cNvSpPr>
          <p:nvPr>
            <p:ph type="sldNum" idx="12"/>
          </p:nvPr>
        </p:nvSpPr>
        <p:spPr/>
        <p:txBody>
          <a:bodyPr/>
          <a:lstStyle/>
          <a:p>
            <a:fld id="{00000000-1234-1234-1234-123412341234}" type="slidenum">
              <a:rPr lang="en" smtClean="0"/>
              <a:pPr/>
              <a:t>1</a:t>
            </a:fld>
            <a:endParaRPr lang="en" dirty="0"/>
          </a:p>
        </p:txBody>
      </p:sp>
      <p:sp>
        <p:nvSpPr>
          <p:cNvPr id="10" name="Google Shape;56;p13">
            <a:extLst>
              <a:ext uri="{FF2B5EF4-FFF2-40B4-BE49-F238E27FC236}">
                <a16:creationId xmlns:a16="http://schemas.microsoft.com/office/drawing/2014/main" id="{9A7D2B0B-C263-4B7E-A6D3-A3E2672B0EB5}"/>
              </a:ext>
            </a:extLst>
          </p:cNvPr>
          <p:cNvSpPr txBox="1">
            <a:spLocks noGrp="1"/>
          </p:cNvSpPr>
          <p:nvPr>
            <p:ph type="subTitle" idx="1"/>
          </p:nvPr>
        </p:nvSpPr>
        <p:spPr>
          <a:xfrm>
            <a:off x="718008" y="3866449"/>
            <a:ext cx="10755983" cy="1904515"/>
          </a:xfrm>
          <a:prstGeom prst="rect">
            <a:avLst/>
          </a:prstGeom>
        </p:spPr>
        <p:txBody>
          <a:bodyPr spcFirstLastPara="1" wrap="square" lIns="91425" tIns="91425" rIns="91425" bIns="91425" anchor="ctr" anchorCtr="0">
            <a:noAutofit/>
          </a:bodyPr>
          <a:lstStyle/>
          <a:p>
            <a:r>
              <a:rPr lang="en-IN" dirty="0"/>
              <a:t>EXTC – BE – Optical Communication (ECC801)</a:t>
            </a:r>
          </a:p>
          <a:p>
            <a:pPr lvl="0"/>
            <a:endParaRPr lang="en-IN" sz="2000" dirty="0"/>
          </a:p>
          <a:p>
            <a:pPr lvl="0"/>
            <a:r>
              <a:rPr lang="en-IN" sz="2000" b="1" dirty="0"/>
              <a:t>Prof. Shyamala Mathi</a:t>
            </a:r>
          </a:p>
          <a:p>
            <a:pPr lvl="0"/>
            <a:r>
              <a:rPr lang="en-IN" sz="1400" dirty="0"/>
              <a:t>Assistant Professor</a:t>
            </a:r>
          </a:p>
          <a:p>
            <a:pPr lvl="0"/>
            <a:r>
              <a:rPr lang="en-IN" sz="1400" dirty="0"/>
              <a:t>Dept. of Electronics and Telecommunication, </a:t>
            </a:r>
          </a:p>
          <a:p>
            <a:pPr lvl="0"/>
            <a:r>
              <a:rPr lang="en-IN" sz="1400" dirty="0"/>
              <a:t>SIES Graduate School of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6B220D-51F5-4FA1-8749-4897C9BE346A}"/>
              </a:ext>
            </a:extLst>
          </p:cNvPr>
          <p:cNvSpPr>
            <a:spLocks noGrp="1"/>
          </p:cNvSpPr>
          <p:nvPr>
            <p:ph type="sldNum" sz="quarter" idx="12"/>
          </p:nvPr>
        </p:nvSpPr>
        <p:spPr/>
        <p:txBody>
          <a:bodyPr/>
          <a:lstStyle/>
          <a:p>
            <a:fld id="{DCB2596A-BC6D-4D06-A1BF-D2C85FA98795}" type="slidenum">
              <a:rPr lang="en-US" altLang="en-US" smtClean="0"/>
              <a:pPr/>
              <a:t>10</a:t>
            </a:fld>
            <a:endParaRPr lang="en-US" altLang="en-US"/>
          </a:p>
        </p:txBody>
      </p:sp>
      <p:pic>
        <p:nvPicPr>
          <p:cNvPr id="3" name="Picture 2">
            <a:extLst>
              <a:ext uri="{FF2B5EF4-FFF2-40B4-BE49-F238E27FC236}">
                <a16:creationId xmlns:a16="http://schemas.microsoft.com/office/drawing/2014/main" id="{6F0B5402-28B0-4376-BBF4-356529E3FF69}"/>
              </a:ext>
            </a:extLst>
          </p:cNvPr>
          <p:cNvPicPr>
            <a:picLocks noChangeAspect="1"/>
          </p:cNvPicPr>
          <p:nvPr/>
        </p:nvPicPr>
        <p:blipFill>
          <a:blip r:embed="rId2"/>
          <a:stretch>
            <a:fillRect/>
          </a:stretch>
        </p:blipFill>
        <p:spPr>
          <a:xfrm>
            <a:off x="0" y="104231"/>
            <a:ext cx="8547327" cy="3004920"/>
          </a:xfrm>
          <a:prstGeom prst="rect">
            <a:avLst/>
          </a:prstGeom>
        </p:spPr>
      </p:pic>
      <p:pic>
        <p:nvPicPr>
          <p:cNvPr id="4" name="Picture 3">
            <a:extLst>
              <a:ext uri="{FF2B5EF4-FFF2-40B4-BE49-F238E27FC236}">
                <a16:creationId xmlns:a16="http://schemas.microsoft.com/office/drawing/2014/main" id="{03435342-021F-4FB0-B272-98B2412947AA}"/>
              </a:ext>
            </a:extLst>
          </p:cNvPr>
          <p:cNvPicPr>
            <a:picLocks noChangeAspect="1"/>
          </p:cNvPicPr>
          <p:nvPr/>
        </p:nvPicPr>
        <p:blipFill>
          <a:blip r:embed="rId3"/>
          <a:stretch>
            <a:fillRect/>
          </a:stretch>
        </p:blipFill>
        <p:spPr>
          <a:xfrm>
            <a:off x="1289146" y="3396829"/>
            <a:ext cx="7258181" cy="2820793"/>
          </a:xfrm>
          <a:prstGeom prst="rect">
            <a:avLst/>
          </a:prstGeom>
        </p:spPr>
      </p:pic>
    </p:spTree>
    <p:extLst>
      <p:ext uri="{BB962C8B-B14F-4D97-AF65-F5344CB8AC3E}">
        <p14:creationId xmlns:p14="http://schemas.microsoft.com/office/powerpoint/2010/main" val="501241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F08F4C-3D48-45D7-8113-C7D80EBD66DE}"/>
              </a:ext>
            </a:extLst>
          </p:cNvPr>
          <p:cNvSpPr>
            <a:spLocks noGrp="1"/>
          </p:cNvSpPr>
          <p:nvPr>
            <p:ph type="sldNum" sz="quarter" idx="12"/>
          </p:nvPr>
        </p:nvSpPr>
        <p:spPr/>
        <p:txBody>
          <a:bodyPr/>
          <a:lstStyle/>
          <a:p>
            <a:fld id="{DCB2596A-BC6D-4D06-A1BF-D2C85FA98795}" type="slidenum">
              <a:rPr lang="en-US" altLang="en-US" smtClean="0"/>
              <a:pPr/>
              <a:t>11</a:t>
            </a:fld>
            <a:endParaRPr lang="en-US" altLang="en-US"/>
          </a:p>
        </p:txBody>
      </p:sp>
      <p:pic>
        <p:nvPicPr>
          <p:cNvPr id="3" name="Picture 2">
            <a:extLst>
              <a:ext uri="{FF2B5EF4-FFF2-40B4-BE49-F238E27FC236}">
                <a16:creationId xmlns:a16="http://schemas.microsoft.com/office/drawing/2014/main" id="{185068FE-59BF-47F8-B547-76234C3C59F8}"/>
              </a:ext>
            </a:extLst>
          </p:cNvPr>
          <p:cNvPicPr>
            <a:picLocks noChangeAspect="1"/>
          </p:cNvPicPr>
          <p:nvPr/>
        </p:nvPicPr>
        <p:blipFill>
          <a:blip r:embed="rId2"/>
          <a:stretch>
            <a:fillRect/>
          </a:stretch>
        </p:blipFill>
        <p:spPr>
          <a:xfrm>
            <a:off x="2204339" y="1980807"/>
            <a:ext cx="8139211" cy="2896386"/>
          </a:xfrm>
          <a:prstGeom prst="rect">
            <a:avLst/>
          </a:prstGeom>
        </p:spPr>
      </p:pic>
      <p:pic>
        <p:nvPicPr>
          <p:cNvPr id="5" name="Picture 4">
            <a:extLst>
              <a:ext uri="{FF2B5EF4-FFF2-40B4-BE49-F238E27FC236}">
                <a16:creationId xmlns:a16="http://schemas.microsoft.com/office/drawing/2014/main" id="{7FC27A7C-7785-4B3F-A5F6-67B7510A421B}"/>
              </a:ext>
            </a:extLst>
          </p:cNvPr>
          <p:cNvPicPr>
            <a:picLocks noChangeAspect="1"/>
          </p:cNvPicPr>
          <p:nvPr/>
        </p:nvPicPr>
        <p:blipFill>
          <a:blip r:embed="rId3"/>
          <a:stretch>
            <a:fillRect/>
          </a:stretch>
        </p:blipFill>
        <p:spPr>
          <a:xfrm>
            <a:off x="2204339" y="796654"/>
            <a:ext cx="8365254" cy="890744"/>
          </a:xfrm>
          <a:prstGeom prst="rect">
            <a:avLst/>
          </a:prstGeom>
        </p:spPr>
      </p:pic>
    </p:spTree>
    <p:extLst>
      <p:ext uri="{BB962C8B-B14F-4D97-AF65-F5344CB8AC3E}">
        <p14:creationId xmlns:p14="http://schemas.microsoft.com/office/powerpoint/2010/main" val="3173464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24A33E-B429-497B-8149-8A225C95C610}"/>
              </a:ext>
            </a:extLst>
          </p:cNvPr>
          <p:cNvPicPr>
            <a:picLocks noChangeAspect="1"/>
          </p:cNvPicPr>
          <p:nvPr/>
        </p:nvPicPr>
        <p:blipFill>
          <a:blip r:embed="rId2"/>
          <a:stretch>
            <a:fillRect/>
          </a:stretch>
        </p:blipFill>
        <p:spPr>
          <a:xfrm>
            <a:off x="1821099" y="350331"/>
            <a:ext cx="8549801" cy="5833653"/>
          </a:xfrm>
          <a:prstGeom prst="rect">
            <a:avLst/>
          </a:prstGeom>
        </p:spPr>
      </p:pic>
    </p:spTree>
    <p:extLst>
      <p:ext uri="{BB962C8B-B14F-4D97-AF65-F5344CB8AC3E}">
        <p14:creationId xmlns:p14="http://schemas.microsoft.com/office/powerpoint/2010/main" val="2171384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5319FF-8C42-4B9A-BAFA-8C584B5A3396}"/>
              </a:ext>
            </a:extLst>
          </p:cNvPr>
          <p:cNvPicPr>
            <a:picLocks noChangeAspect="1"/>
          </p:cNvPicPr>
          <p:nvPr/>
        </p:nvPicPr>
        <p:blipFill>
          <a:blip r:embed="rId2"/>
          <a:stretch>
            <a:fillRect/>
          </a:stretch>
        </p:blipFill>
        <p:spPr>
          <a:xfrm>
            <a:off x="1054087" y="0"/>
            <a:ext cx="6807867" cy="3613868"/>
          </a:xfrm>
          <a:prstGeom prst="rect">
            <a:avLst/>
          </a:prstGeom>
        </p:spPr>
      </p:pic>
      <p:pic>
        <p:nvPicPr>
          <p:cNvPr id="3" name="Picture 2">
            <a:extLst>
              <a:ext uri="{FF2B5EF4-FFF2-40B4-BE49-F238E27FC236}">
                <a16:creationId xmlns:a16="http://schemas.microsoft.com/office/drawing/2014/main" id="{E7A447F6-9981-4491-8542-6E4AC2DA4928}"/>
              </a:ext>
            </a:extLst>
          </p:cNvPr>
          <p:cNvPicPr>
            <a:picLocks noChangeAspect="1"/>
          </p:cNvPicPr>
          <p:nvPr/>
        </p:nvPicPr>
        <p:blipFill>
          <a:blip r:embed="rId3"/>
          <a:stretch>
            <a:fillRect/>
          </a:stretch>
        </p:blipFill>
        <p:spPr>
          <a:xfrm>
            <a:off x="1640583" y="5295835"/>
            <a:ext cx="8502658" cy="1407907"/>
          </a:xfrm>
          <a:prstGeom prst="rect">
            <a:avLst/>
          </a:prstGeom>
        </p:spPr>
      </p:pic>
      <p:pic>
        <p:nvPicPr>
          <p:cNvPr id="4" name="Picture 3">
            <a:extLst>
              <a:ext uri="{FF2B5EF4-FFF2-40B4-BE49-F238E27FC236}">
                <a16:creationId xmlns:a16="http://schemas.microsoft.com/office/drawing/2014/main" id="{AC737CBB-6B80-468D-A63F-4EDC3218DA83}"/>
              </a:ext>
            </a:extLst>
          </p:cNvPr>
          <p:cNvPicPr>
            <a:picLocks noChangeAspect="1"/>
          </p:cNvPicPr>
          <p:nvPr/>
        </p:nvPicPr>
        <p:blipFill>
          <a:blip r:embed="rId4"/>
          <a:stretch>
            <a:fillRect/>
          </a:stretch>
        </p:blipFill>
        <p:spPr>
          <a:xfrm>
            <a:off x="1862837" y="3696770"/>
            <a:ext cx="8058150" cy="1390650"/>
          </a:xfrm>
          <a:prstGeom prst="rect">
            <a:avLst/>
          </a:prstGeom>
        </p:spPr>
      </p:pic>
    </p:spTree>
    <p:extLst>
      <p:ext uri="{BB962C8B-B14F-4D97-AF65-F5344CB8AC3E}">
        <p14:creationId xmlns:p14="http://schemas.microsoft.com/office/powerpoint/2010/main" val="1596219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43DF50-DB6C-4B85-B8D8-DEE737F245FD}"/>
              </a:ext>
            </a:extLst>
          </p:cNvPr>
          <p:cNvSpPr>
            <a:spLocks noGrp="1"/>
          </p:cNvSpPr>
          <p:nvPr>
            <p:ph type="sldNum" sz="quarter" idx="12"/>
          </p:nvPr>
        </p:nvSpPr>
        <p:spPr/>
        <p:txBody>
          <a:bodyPr/>
          <a:lstStyle/>
          <a:p>
            <a:fld id="{DCB2596A-BC6D-4D06-A1BF-D2C85FA98795}" type="slidenum">
              <a:rPr lang="en-US" altLang="en-US" smtClean="0"/>
              <a:pPr/>
              <a:t>14</a:t>
            </a:fld>
            <a:endParaRPr lang="en-US" altLang="en-US"/>
          </a:p>
        </p:txBody>
      </p:sp>
      <p:pic>
        <p:nvPicPr>
          <p:cNvPr id="3" name="Picture 2">
            <a:extLst>
              <a:ext uri="{FF2B5EF4-FFF2-40B4-BE49-F238E27FC236}">
                <a16:creationId xmlns:a16="http://schemas.microsoft.com/office/drawing/2014/main" id="{1F293214-0DB2-4F67-BCB1-C757524A53AB}"/>
              </a:ext>
            </a:extLst>
          </p:cNvPr>
          <p:cNvPicPr>
            <a:picLocks noChangeAspect="1"/>
          </p:cNvPicPr>
          <p:nvPr/>
        </p:nvPicPr>
        <p:blipFill>
          <a:blip r:embed="rId2"/>
          <a:stretch>
            <a:fillRect/>
          </a:stretch>
        </p:blipFill>
        <p:spPr>
          <a:xfrm>
            <a:off x="832222" y="593889"/>
            <a:ext cx="9956418" cy="1386963"/>
          </a:xfrm>
          <a:prstGeom prst="rect">
            <a:avLst/>
          </a:prstGeom>
        </p:spPr>
      </p:pic>
    </p:spTree>
    <p:extLst>
      <p:ext uri="{BB962C8B-B14F-4D97-AF65-F5344CB8AC3E}">
        <p14:creationId xmlns:p14="http://schemas.microsoft.com/office/powerpoint/2010/main" val="528930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4A3822-9C3D-4327-A467-6E0C1F01A54A}"/>
              </a:ext>
            </a:extLst>
          </p:cNvPr>
          <p:cNvSpPr>
            <a:spLocks noGrp="1"/>
          </p:cNvSpPr>
          <p:nvPr>
            <p:ph type="sldNum" sz="quarter" idx="12"/>
          </p:nvPr>
        </p:nvSpPr>
        <p:spPr/>
        <p:txBody>
          <a:bodyPr/>
          <a:lstStyle/>
          <a:p>
            <a:fld id="{DCB2596A-BC6D-4D06-A1BF-D2C85FA98795}" type="slidenum">
              <a:rPr lang="en-US" altLang="en-US" smtClean="0"/>
              <a:pPr/>
              <a:t>15</a:t>
            </a:fld>
            <a:endParaRPr lang="en-US" altLang="en-US"/>
          </a:p>
        </p:txBody>
      </p:sp>
      <p:pic>
        <p:nvPicPr>
          <p:cNvPr id="3" name="Picture 2">
            <a:extLst>
              <a:ext uri="{FF2B5EF4-FFF2-40B4-BE49-F238E27FC236}">
                <a16:creationId xmlns:a16="http://schemas.microsoft.com/office/drawing/2014/main" id="{0DB8C974-22E9-4BE6-8CC6-28B884E57544}"/>
              </a:ext>
            </a:extLst>
          </p:cNvPr>
          <p:cNvPicPr>
            <a:picLocks noChangeAspect="1"/>
          </p:cNvPicPr>
          <p:nvPr/>
        </p:nvPicPr>
        <p:blipFill>
          <a:blip r:embed="rId2"/>
          <a:stretch>
            <a:fillRect/>
          </a:stretch>
        </p:blipFill>
        <p:spPr>
          <a:xfrm>
            <a:off x="3139126" y="44157"/>
            <a:ext cx="5627043" cy="6441484"/>
          </a:xfrm>
          <a:prstGeom prst="rect">
            <a:avLst/>
          </a:prstGeom>
        </p:spPr>
      </p:pic>
    </p:spTree>
    <p:extLst>
      <p:ext uri="{BB962C8B-B14F-4D97-AF65-F5344CB8AC3E}">
        <p14:creationId xmlns:p14="http://schemas.microsoft.com/office/powerpoint/2010/main" val="3677574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C2C48E-2FDE-4212-AAB6-176169A7A827}"/>
              </a:ext>
            </a:extLst>
          </p:cNvPr>
          <p:cNvSpPr>
            <a:spLocks noGrp="1"/>
          </p:cNvSpPr>
          <p:nvPr>
            <p:ph type="sldNum" sz="quarter" idx="12"/>
          </p:nvPr>
        </p:nvSpPr>
        <p:spPr/>
        <p:txBody>
          <a:bodyPr/>
          <a:lstStyle/>
          <a:p>
            <a:fld id="{DCB2596A-BC6D-4D06-A1BF-D2C85FA98795}" type="slidenum">
              <a:rPr lang="en-US" altLang="en-US" smtClean="0"/>
              <a:pPr/>
              <a:t>16</a:t>
            </a:fld>
            <a:endParaRPr lang="en-US" altLang="en-US"/>
          </a:p>
        </p:txBody>
      </p:sp>
      <p:pic>
        <p:nvPicPr>
          <p:cNvPr id="3" name="Picture 2">
            <a:extLst>
              <a:ext uri="{FF2B5EF4-FFF2-40B4-BE49-F238E27FC236}">
                <a16:creationId xmlns:a16="http://schemas.microsoft.com/office/drawing/2014/main" id="{B242BA84-0E85-47D2-B506-8A42E56EBF4D}"/>
              </a:ext>
            </a:extLst>
          </p:cNvPr>
          <p:cNvPicPr>
            <a:picLocks noChangeAspect="1"/>
          </p:cNvPicPr>
          <p:nvPr/>
        </p:nvPicPr>
        <p:blipFill>
          <a:blip r:embed="rId2"/>
          <a:stretch>
            <a:fillRect/>
          </a:stretch>
        </p:blipFill>
        <p:spPr>
          <a:xfrm>
            <a:off x="1480010" y="292505"/>
            <a:ext cx="7147744" cy="3439853"/>
          </a:xfrm>
          <a:prstGeom prst="rect">
            <a:avLst/>
          </a:prstGeom>
        </p:spPr>
      </p:pic>
    </p:spTree>
    <p:extLst>
      <p:ext uri="{BB962C8B-B14F-4D97-AF65-F5344CB8AC3E}">
        <p14:creationId xmlns:p14="http://schemas.microsoft.com/office/powerpoint/2010/main" val="2706424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E3D38B-ED1F-41FE-9EE4-B448BA208BF2}"/>
              </a:ext>
            </a:extLst>
          </p:cNvPr>
          <p:cNvSpPr>
            <a:spLocks noGrp="1"/>
          </p:cNvSpPr>
          <p:nvPr>
            <p:ph type="sldNum" sz="quarter" idx="12"/>
          </p:nvPr>
        </p:nvSpPr>
        <p:spPr/>
        <p:txBody>
          <a:bodyPr/>
          <a:lstStyle/>
          <a:p>
            <a:fld id="{DCB2596A-BC6D-4D06-A1BF-D2C85FA98795}" type="slidenum">
              <a:rPr lang="en-US" altLang="en-US" smtClean="0"/>
              <a:pPr/>
              <a:t>17</a:t>
            </a:fld>
            <a:endParaRPr lang="en-US" altLang="en-US"/>
          </a:p>
        </p:txBody>
      </p:sp>
      <p:pic>
        <p:nvPicPr>
          <p:cNvPr id="3" name="Picture 2">
            <a:extLst>
              <a:ext uri="{FF2B5EF4-FFF2-40B4-BE49-F238E27FC236}">
                <a16:creationId xmlns:a16="http://schemas.microsoft.com/office/drawing/2014/main" id="{AC6F6C15-A93A-4F58-BC30-685E39BD8614}"/>
              </a:ext>
            </a:extLst>
          </p:cNvPr>
          <p:cNvPicPr>
            <a:picLocks noChangeAspect="1"/>
          </p:cNvPicPr>
          <p:nvPr/>
        </p:nvPicPr>
        <p:blipFill>
          <a:blip r:embed="rId2"/>
          <a:stretch>
            <a:fillRect/>
          </a:stretch>
        </p:blipFill>
        <p:spPr>
          <a:xfrm>
            <a:off x="1195542" y="1102936"/>
            <a:ext cx="6672936" cy="2419765"/>
          </a:xfrm>
          <a:prstGeom prst="rect">
            <a:avLst/>
          </a:prstGeom>
        </p:spPr>
      </p:pic>
    </p:spTree>
    <p:extLst>
      <p:ext uri="{BB962C8B-B14F-4D97-AF65-F5344CB8AC3E}">
        <p14:creationId xmlns:p14="http://schemas.microsoft.com/office/powerpoint/2010/main" val="3446399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5160" y="324317"/>
            <a:ext cx="7214447" cy="460810"/>
          </a:xfrm>
          <a:prstGeom prst="rect">
            <a:avLst/>
          </a:prstGeom>
        </p:spPr>
        <p:txBody>
          <a:bodyPr spcFirstLastPara="1" vert="horz" wrap="square" lIns="0" tIns="16933" rIns="0" bIns="0" rtlCol="0" anchor="t" anchorCtr="0">
            <a:spAutoFit/>
          </a:bodyPr>
          <a:lstStyle/>
          <a:p>
            <a:pPr marL="16933">
              <a:spcBef>
                <a:spcPts val="133"/>
              </a:spcBef>
            </a:pPr>
            <a:r>
              <a:rPr spc="-7" dirty="0"/>
              <a:t>Isolator</a:t>
            </a:r>
            <a:r>
              <a:rPr lang="en-US" spc="-7" dirty="0"/>
              <a:t>:</a:t>
            </a:r>
            <a:endParaRPr dirty="0"/>
          </a:p>
        </p:txBody>
      </p:sp>
      <p:sp>
        <p:nvSpPr>
          <p:cNvPr id="4" name="object 4"/>
          <p:cNvSpPr txBox="1"/>
          <p:nvPr/>
        </p:nvSpPr>
        <p:spPr>
          <a:xfrm>
            <a:off x="802369" y="992516"/>
            <a:ext cx="10675620" cy="4934598"/>
          </a:xfrm>
          <a:prstGeom prst="rect">
            <a:avLst/>
          </a:prstGeom>
        </p:spPr>
        <p:txBody>
          <a:bodyPr vert="horz" wrap="square" lIns="0" tIns="16933" rIns="0" bIns="0" rtlCol="0">
            <a:spAutoFit/>
          </a:bodyPr>
          <a:lstStyle/>
          <a:p>
            <a:pPr marL="538467" marR="6773" indent="-457189" algn="just">
              <a:lnSpc>
                <a:spcPct val="150000"/>
              </a:lnSpc>
              <a:spcBef>
                <a:spcPts val="133"/>
              </a:spcBef>
              <a:buChar char="●"/>
              <a:tabLst>
                <a:tab pos="539313" algn="l"/>
              </a:tabLst>
            </a:pPr>
            <a:r>
              <a:rPr sz="2400" spc="-7" dirty="0"/>
              <a:t>Isolators, main function is </a:t>
            </a:r>
            <a:r>
              <a:rPr sz="2400" dirty="0"/>
              <a:t>to </a:t>
            </a:r>
            <a:r>
              <a:rPr sz="2400" spc="-7" dirty="0"/>
              <a:t>allow transmission in one direction through it  but block all transmission in </a:t>
            </a:r>
            <a:r>
              <a:rPr sz="2400" dirty="0"/>
              <a:t>the </a:t>
            </a:r>
            <a:r>
              <a:rPr sz="2400" spc="-7" dirty="0"/>
              <a:t>other</a:t>
            </a:r>
            <a:r>
              <a:rPr sz="2400" spc="60" dirty="0"/>
              <a:t> </a:t>
            </a:r>
            <a:r>
              <a:rPr sz="2400" spc="-7" dirty="0"/>
              <a:t>direction.</a:t>
            </a:r>
            <a:endParaRPr sz="2400" dirty="0"/>
          </a:p>
          <a:p>
            <a:pPr marL="538467" marR="6773" indent="-457189" algn="just">
              <a:lnSpc>
                <a:spcPct val="150000"/>
              </a:lnSpc>
              <a:buChar char="●"/>
              <a:tabLst>
                <a:tab pos="539313" algn="l"/>
              </a:tabLst>
            </a:pPr>
            <a:r>
              <a:rPr sz="2400" spc="-7" dirty="0"/>
              <a:t>Isolators are used in systems at </a:t>
            </a:r>
            <a:r>
              <a:rPr sz="2400" dirty="0"/>
              <a:t>the </a:t>
            </a:r>
            <a:r>
              <a:rPr sz="2400" spc="-7" dirty="0"/>
              <a:t>output of optical amplifiers </a:t>
            </a:r>
            <a:r>
              <a:rPr sz="2400" spc="-13" dirty="0"/>
              <a:t>and </a:t>
            </a:r>
            <a:r>
              <a:rPr sz="2400" spc="-7" dirty="0"/>
              <a:t>lasers  primarily </a:t>
            </a:r>
            <a:r>
              <a:rPr sz="2400" dirty="0"/>
              <a:t>to </a:t>
            </a:r>
            <a:r>
              <a:rPr sz="2400" spc="-7" dirty="0"/>
              <a:t>prevent reflections </a:t>
            </a:r>
            <a:r>
              <a:rPr sz="2400" dirty="0"/>
              <a:t>from </a:t>
            </a:r>
            <a:r>
              <a:rPr sz="2400" spc="-7" dirty="0"/>
              <a:t>entering these devices, </a:t>
            </a:r>
            <a:r>
              <a:rPr sz="2400" spc="-13" dirty="0"/>
              <a:t>which would  otherwise </a:t>
            </a:r>
            <a:r>
              <a:rPr sz="2400" spc="-7" dirty="0"/>
              <a:t>degrade their</a:t>
            </a:r>
            <a:r>
              <a:rPr sz="2400" spc="87" dirty="0"/>
              <a:t> </a:t>
            </a:r>
            <a:r>
              <a:rPr sz="2400" spc="-7" dirty="0"/>
              <a:t>performance.</a:t>
            </a:r>
            <a:endParaRPr lang="en-US" sz="2400" dirty="0"/>
          </a:p>
          <a:p>
            <a:pPr marL="538467" marR="6773" indent="-457189" algn="just">
              <a:lnSpc>
                <a:spcPct val="150000"/>
              </a:lnSpc>
              <a:buChar char="●"/>
              <a:tabLst>
                <a:tab pos="539313" algn="l"/>
              </a:tabLst>
            </a:pPr>
            <a:r>
              <a:rPr sz="2400" dirty="0"/>
              <a:t>The </a:t>
            </a:r>
            <a:r>
              <a:rPr sz="2400" spc="-13" dirty="0"/>
              <a:t>two </a:t>
            </a:r>
            <a:r>
              <a:rPr sz="2400" dirty="0"/>
              <a:t>key </a:t>
            </a:r>
            <a:r>
              <a:rPr sz="2400" spc="-7" dirty="0"/>
              <a:t>parameters of </a:t>
            </a:r>
            <a:r>
              <a:rPr sz="2400" spc="-13" dirty="0"/>
              <a:t>an</a:t>
            </a:r>
            <a:r>
              <a:rPr lang="en-US" sz="2400" spc="-13" dirty="0"/>
              <a:t> </a:t>
            </a:r>
            <a:r>
              <a:rPr sz="2400" spc="-7" dirty="0"/>
              <a:t>isolator are </a:t>
            </a:r>
            <a:r>
              <a:rPr sz="2400" dirty="0"/>
              <a:t>its </a:t>
            </a:r>
            <a:r>
              <a:rPr sz="2400" b="1" spc="-7" dirty="0">
                <a:solidFill>
                  <a:srgbClr val="00B050"/>
                </a:solidFill>
              </a:rPr>
              <a:t>insertion </a:t>
            </a:r>
            <a:r>
              <a:rPr sz="2400" b="1" dirty="0">
                <a:solidFill>
                  <a:srgbClr val="00B050"/>
                </a:solidFill>
              </a:rPr>
              <a:t>loss</a:t>
            </a:r>
            <a:r>
              <a:rPr sz="2400" dirty="0"/>
              <a:t>,  </a:t>
            </a:r>
            <a:r>
              <a:rPr sz="2400" spc="-7" dirty="0"/>
              <a:t>which is </a:t>
            </a:r>
            <a:r>
              <a:rPr sz="2400" dirty="0"/>
              <a:t>the </a:t>
            </a:r>
            <a:r>
              <a:rPr sz="2400" spc="-7" dirty="0"/>
              <a:t>loss in </a:t>
            </a:r>
            <a:r>
              <a:rPr sz="2400" dirty="0"/>
              <a:t>the </a:t>
            </a:r>
            <a:r>
              <a:rPr sz="2400" spc="-7" dirty="0"/>
              <a:t>forward  direction and </a:t>
            </a:r>
            <a:r>
              <a:rPr sz="2400" spc="-13" dirty="0"/>
              <a:t>which </a:t>
            </a:r>
            <a:r>
              <a:rPr sz="2400" spc="-7" dirty="0"/>
              <a:t>should be </a:t>
            </a:r>
            <a:r>
              <a:rPr sz="2400" spc="-13" dirty="0"/>
              <a:t>as  </a:t>
            </a:r>
            <a:r>
              <a:rPr sz="2400" spc="-7" dirty="0"/>
              <a:t>small as possible, and </a:t>
            </a:r>
            <a:r>
              <a:rPr sz="2400" dirty="0"/>
              <a:t>its </a:t>
            </a:r>
            <a:r>
              <a:rPr sz="2400" b="1" spc="-7" dirty="0">
                <a:solidFill>
                  <a:srgbClr val="00B050"/>
                </a:solidFill>
              </a:rPr>
              <a:t>isolation</a:t>
            </a:r>
            <a:r>
              <a:rPr lang="en-US" sz="2400" b="1" spc="-7" dirty="0">
                <a:solidFill>
                  <a:srgbClr val="00B050"/>
                </a:solidFill>
              </a:rPr>
              <a:t> loss</a:t>
            </a:r>
            <a:r>
              <a:rPr sz="2400" spc="-7" dirty="0"/>
              <a:t>,</a:t>
            </a:r>
            <a:r>
              <a:rPr lang="en-US" sz="2400" spc="-7" dirty="0"/>
              <a:t> </a:t>
            </a:r>
            <a:r>
              <a:rPr sz="2400" spc="-7" dirty="0"/>
              <a:t>which is </a:t>
            </a:r>
            <a:r>
              <a:rPr sz="2400" dirty="0"/>
              <a:t>the </a:t>
            </a:r>
            <a:r>
              <a:rPr sz="2400" spc="-7" dirty="0"/>
              <a:t>loss in </a:t>
            </a:r>
            <a:r>
              <a:rPr sz="2400" dirty="0"/>
              <a:t>the  </a:t>
            </a:r>
            <a:r>
              <a:rPr sz="2400" spc="-7" dirty="0"/>
              <a:t>reverse direction and </a:t>
            </a:r>
            <a:r>
              <a:rPr sz="2400" spc="-13" dirty="0"/>
              <a:t>which  </a:t>
            </a:r>
            <a:r>
              <a:rPr sz="2400" spc="-7" dirty="0"/>
              <a:t>should be as large as</a:t>
            </a:r>
            <a:r>
              <a:rPr sz="2400" spc="20" dirty="0"/>
              <a:t> </a:t>
            </a:r>
            <a:r>
              <a:rPr sz="2400" spc="-7" dirty="0"/>
              <a:t>possible.</a:t>
            </a:r>
            <a:endParaRPr sz="2400" dirty="0"/>
          </a:p>
        </p:txBody>
      </p:sp>
      <p:cxnSp>
        <p:nvCxnSpPr>
          <p:cNvPr id="5" name="Straight Connector 4"/>
          <p:cNvCxnSpPr/>
          <p:nvPr/>
        </p:nvCxnSpPr>
        <p:spPr>
          <a:xfrm flipV="1">
            <a:off x="5693790" y="4251488"/>
            <a:ext cx="3987538" cy="282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7490451" y="4828094"/>
            <a:ext cx="3987538" cy="282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2457945" y="5355995"/>
            <a:ext cx="3987538" cy="282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396738" y="5898833"/>
            <a:ext cx="3987538" cy="282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6857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1024" y="210581"/>
            <a:ext cx="9313333" cy="460810"/>
          </a:xfrm>
          <a:prstGeom prst="rect">
            <a:avLst/>
          </a:prstGeom>
        </p:spPr>
        <p:txBody>
          <a:bodyPr spcFirstLastPara="1" vert="horz" wrap="square" lIns="0" tIns="16933" rIns="0" bIns="0" rtlCol="0" anchor="t" anchorCtr="0">
            <a:spAutoFit/>
          </a:bodyPr>
          <a:lstStyle/>
          <a:p>
            <a:pPr marL="16933">
              <a:spcBef>
                <a:spcPts val="133"/>
              </a:spcBef>
            </a:pPr>
            <a:r>
              <a:rPr spc="-7" dirty="0"/>
              <a:t>Isolators: Principle </a:t>
            </a:r>
            <a:r>
              <a:rPr dirty="0"/>
              <a:t>of</a:t>
            </a:r>
            <a:r>
              <a:rPr spc="-20" dirty="0"/>
              <a:t> </a:t>
            </a:r>
            <a:r>
              <a:rPr dirty="0"/>
              <a:t>Operation</a:t>
            </a:r>
          </a:p>
        </p:txBody>
      </p:sp>
      <p:sp>
        <p:nvSpPr>
          <p:cNvPr id="3" name="object 3"/>
          <p:cNvSpPr txBox="1"/>
          <p:nvPr/>
        </p:nvSpPr>
        <p:spPr>
          <a:xfrm>
            <a:off x="701024" y="1123486"/>
            <a:ext cx="10612120" cy="1863758"/>
          </a:xfrm>
          <a:prstGeom prst="rect">
            <a:avLst/>
          </a:prstGeom>
        </p:spPr>
        <p:txBody>
          <a:bodyPr vert="horz" wrap="square" lIns="0" tIns="16933" rIns="0" bIns="0" rtlCol="0">
            <a:spAutoFit/>
          </a:bodyPr>
          <a:lstStyle/>
          <a:p>
            <a:pPr marL="474121" marR="6773" indent="-457189" algn="just">
              <a:spcBef>
                <a:spcPts val="133"/>
              </a:spcBef>
              <a:buChar char="●"/>
              <a:tabLst>
                <a:tab pos="474121" algn="l"/>
              </a:tabLst>
            </a:pPr>
            <a:r>
              <a:rPr sz="2400" dirty="0"/>
              <a:t>In </a:t>
            </a:r>
            <a:r>
              <a:rPr sz="2400" spc="-7" dirty="0"/>
              <a:t>order </a:t>
            </a:r>
            <a:r>
              <a:rPr sz="2400" dirty="0"/>
              <a:t>to </a:t>
            </a:r>
            <a:r>
              <a:rPr sz="2400" spc="-7" dirty="0"/>
              <a:t>understand </a:t>
            </a:r>
            <a:r>
              <a:rPr sz="2400" dirty="0"/>
              <a:t>the </a:t>
            </a:r>
            <a:r>
              <a:rPr sz="2400" spc="-7" dirty="0"/>
              <a:t>operation of an isolator, </a:t>
            </a:r>
            <a:r>
              <a:rPr sz="2400" spc="-27" dirty="0"/>
              <a:t>we </a:t>
            </a:r>
            <a:r>
              <a:rPr sz="2400" dirty="0"/>
              <a:t>need to </a:t>
            </a:r>
            <a:r>
              <a:rPr sz="2400" spc="-7" dirty="0"/>
              <a:t>understand  the notion of</a:t>
            </a:r>
            <a:r>
              <a:rPr sz="2400" spc="13" dirty="0"/>
              <a:t> </a:t>
            </a:r>
            <a:r>
              <a:rPr sz="2400" spc="-7" dirty="0"/>
              <a:t>polarization.</a:t>
            </a:r>
            <a:endParaRPr sz="2400" dirty="0"/>
          </a:p>
          <a:p>
            <a:pPr marL="474121" marR="6773" indent="-457189" algn="just">
              <a:buChar char="●"/>
              <a:tabLst>
                <a:tab pos="474121" algn="l"/>
              </a:tabLst>
            </a:pPr>
            <a:r>
              <a:rPr lang="en-US" sz="2400" spc="-7" dirty="0"/>
              <a:t>T</a:t>
            </a:r>
            <a:r>
              <a:rPr sz="2400" dirty="0"/>
              <a:t>he state </a:t>
            </a:r>
            <a:r>
              <a:rPr sz="2400" spc="-13" dirty="0"/>
              <a:t>of </a:t>
            </a:r>
            <a:r>
              <a:rPr sz="2400" spc="-7" dirty="0"/>
              <a:t>polarization </a:t>
            </a:r>
            <a:r>
              <a:rPr sz="2400" dirty="0"/>
              <a:t>(SOP) </a:t>
            </a:r>
            <a:r>
              <a:rPr sz="2400" spc="-7" dirty="0"/>
              <a:t>of </a:t>
            </a:r>
            <a:r>
              <a:rPr sz="2400" spc="-13" dirty="0"/>
              <a:t>light </a:t>
            </a:r>
            <a:r>
              <a:rPr sz="2400" spc="-7" dirty="0"/>
              <a:t>propagating in </a:t>
            </a:r>
            <a:r>
              <a:rPr sz="2400" dirty="0"/>
              <a:t>a </a:t>
            </a:r>
            <a:r>
              <a:rPr sz="2400" spc="-7" dirty="0"/>
              <a:t>single-mode  fiber refers </a:t>
            </a:r>
            <a:r>
              <a:rPr sz="2400" dirty="0"/>
              <a:t>to the </a:t>
            </a:r>
            <a:r>
              <a:rPr sz="2400" spc="-7" dirty="0"/>
              <a:t>orientation of </a:t>
            </a:r>
            <a:r>
              <a:rPr sz="2400" dirty="0"/>
              <a:t>its </a:t>
            </a:r>
            <a:r>
              <a:rPr sz="2400" spc="-7" dirty="0"/>
              <a:t>electric field vector on a plane that </a:t>
            </a:r>
            <a:r>
              <a:rPr sz="2400" dirty="0"/>
              <a:t>is  </a:t>
            </a:r>
            <a:r>
              <a:rPr sz="2400" spc="-7" dirty="0"/>
              <a:t>orthogonal </a:t>
            </a:r>
            <a:r>
              <a:rPr sz="2400" dirty="0"/>
              <a:t>to its </a:t>
            </a:r>
            <a:r>
              <a:rPr sz="2400" spc="-7" dirty="0"/>
              <a:t>direction of</a:t>
            </a:r>
            <a:r>
              <a:rPr sz="2400" spc="40" dirty="0"/>
              <a:t> </a:t>
            </a:r>
            <a:r>
              <a:rPr sz="2400" spc="-7" dirty="0"/>
              <a:t>propagation.</a:t>
            </a:r>
            <a:endParaRPr sz="2400" dirty="0"/>
          </a:p>
        </p:txBody>
      </p:sp>
      <p:sp>
        <p:nvSpPr>
          <p:cNvPr id="4" name="object 4"/>
          <p:cNvSpPr/>
          <p:nvPr/>
        </p:nvSpPr>
        <p:spPr>
          <a:xfrm>
            <a:off x="1308713" y="3819125"/>
            <a:ext cx="5792152" cy="2235200"/>
          </a:xfrm>
          <a:prstGeom prst="rect">
            <a:avLst/>
          </a:prstGeom>
          <a:blipFill>
            <a:blip r:embed="rId2" cstate="print"/>
            <a:stretch>
              <a:fillRect/>
            </a:stretch>
          </a:blipFill>
        </p:spPr>
        <p:txBody>
          <a:bodyPr wrap="square" lIns="0" tIns="0" rIns="0" bIns="0" rtlCol="0"/>
          <a:lstStyle/>
          <a:p>
            <a:endParaRPr sz="1867"/>
          </a:p>
        </p:txBody>
      </p:sp>
      <p:sp>
        <p:nvSpPr>
          <p:cNvPr id="6" name="TextBox 5"/>
          <p:cNvSpPr txBox="1"/>
          <p:nvPr/>
        </p:nvSpPr>
        <p:spPr>
          <a:xfrm>
            <a:off x="923552" y="3138300"/>
            <a:ext cx="5450743" cy="461665"/>
          </a:xfrm>
          <a:prstGeom prst="rect">
            <a:avLst/>
          </a:prstGeom>
          <a:noFill/>
        </p:spPr>
        <p:txBody>
          <a:bodyPr wrap="square" rtlCol="0">
            <a:spAutoFit/>
          </a:bodyPr>
          <a:lstStyle/>
          <a:p>
            <a:r>
              <a:rPr lang="en-US" sz="2400" b="1" dirty="0"/>
              <a:t>I) Polarization sensitive component</a:t>
            </a:r>
            <a:endParaRPr lang="en-IN" sz="2400" b="1" dirty="0"/>
          </a:p>
        </p:txBody>
      </p:sp>
      <p:graphicFrame>
        <p:nvGraphicFramePr>
          <p:cNvPr id="7" name="Object 6"/>
          <p:cNvGraphicFramePr>
            <a:graphicFrameLocks noChangeAspect="1"/>
          </p:cNvGraphicFramePr>
          <p:nvPr>
            <p:extLst>
              <p:ext uri="{D42A27DB-BD31-4B8C-83A1-F6EECF244321}">
                <p14:modId xmlns:p14="http://schemas.microsoft.com/office/powerpoint/2010/main" val="3349513960"/>
              </p:ext>
            </p:extLst>
          </p:nvPr>
        </p:nvGraphicFramePr>
        <p:xfrm>
          <a:off x="63008" y="4564743"/>
          <a:ext cx="1010874" cy="732884"/>
        </p:xfrm>
        <a:graphic>
          <a:graphicData uri="http://schemas.openxmlformats.org/presentationml/2006/ole">
            <mc:AlternateContent xmlns:mc="http://schemas.openxmlformats.org/markup-compatibility/2006">
              <mc:Choice xmlns:v="urn:schemas-microsoft-com:vml" Requires="v">
                <p:oleObj name="Bitmap Image" r:id="rId3" imgW="507960" imgH="368280" progId="Paint.Picture.1">
                  <p:embed/>
                </p:oleObj>
              </mc:Choice>
              <mc:Fallback>
                <p:oleObj name="Bitmap Image" r:id="rId3" imgW="507960" imgH="368280" progId="Paint.Picture.1">
                  <p:embed/>
                  <p:pic>
                    <p:nvPicPr>
                      <p:cNvPr id="7" name="Object 6"/>
                      <p:cNvPicPr/>
                      <p:nvPr/>
                    </p:nvPicPr>
                    <p:blipFill>
                      <a:blip r:embed="rId4"/>
                      <a:stretch>
                        <a:fillRect/>
                      </a:stretch>
                    </p:blipFill>
                    <p:spPr>
                      <a:xfrm>
                        <a:off x="63008" y="4564743"/>
                        <a:ext cx="1010874" cy="732884"/>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880927FE-D85C-E224-3D84-F8AC58E95096}"/>
              </a:ext>
            </a:extLst>
          </p:cNvPr>
          <p:cNvSpPr txBox="1"/>
          <p:nvPr/>
        </p:nvSpPr>
        <p:spPr>
          <a:xfrm>
            <a:off x="8233090" y="3870757"/>
            <a:ext cx="3562534" cy="2308324"/>
          </a:xfrm>
          <a:prstGeom prst="rect">
            <a:avLst/>
          </a:prstGeom>
          <a:noFill/>
        </p:spPr>
        <p:txBody>
          <a:bodyPr wrap="square">
            <a:spAutoFit/>
          </a:bodyPr>
          <a:lstStyle/>
          <a:p>
            <a:r>
              <a:rPr lang="en-US" sz="2400" b="1" i="0" dirty="0">
                <a:solidFill>
                  <a:srgbClr val="FF0000"/>
                </a:solidFill>
                <a:effectLst/>
                <a:latin typeface="Google Sans"/>
              </a:rPr>
              <a:t>A polarizer is an optical filter that lets light waves of a specific polarization pass through while blocking light waves of other polarizations.</a:t>
            </a:r>
            <a:endParaRPr lang="en-IN" sz="2400" b="1" dirty="0">
              <a:solidFill>
                <a:srgbClr val="FF0000"/>
              </a:solidFill>
            </a:endParaRPr>
          </a:p>
        </p:txBody>
      </p:sp>
    </p:spTree>
    <p:extLst>
      <p:ext uri="{BB962C8B-B14F-4D97-AF65-F5344CB8AC3E}">
        <p14:creationId xmlns:p14="http://schemas.microsoft.com/office/powerpoint/2010/main" val="2930362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587" y="531706"/>
            <a:ext cx="5450839" cy="460810"/>
          </a:xfrm>
          <a:prstGeom prst="rect">
            <a:avLst/>
          </a:prstGeom>
        </p:spPr>
        <p:txBody>
          <a:bodyPr spcFirstLastPara="1" vert="horz" wrap="square" lIns="0" tIns="16933" rIns="0" bIns="0" rtlCol="0" anchor="t" anchorCtr="0">
            <a:spAutoFit/>
          </a:bodyPr>
          <a:lstStyle/>
          <a:p>
            <a:pPr marL="16933">
              <a:spcBef>
                <a:spcPts val="133"/>
              </a:spcBef>
            </a:pPr>
            <a:r>
              <a:rPr spc="-7" dirty="0"/>
              <a:t>Couplers/</a:t>
            </a:r>
            <a:r>
              <a:rPr spc="-47" dirty="0"/>
              <a:t> </a:t>
            </a:r>
            <a:r>
              <a:rPr spc="-7" dirty="0"/>
              <a:t>Splitters</a:t>
            </a:r>
          </a:p>
        </p:txBody>
      </p:sp>
      <p:sp>
        <p:nvSpPr>
          <p:cNvPr id="3" name="object 3"/>
          <p:cNvSpPr/>
          <p:nvPr/>
        </p:nvSpPr>
        <p:spPr>
          <a:xfrm>
            <a:off x="2751321" y="4728605"/>
            <a:ext cx="7009903" cy="1830068"/>
          </a:xfrm>
          <a:prstGeom prst="rect">
            <a:avLst/>
          </a:prstGeom>
          <a:blipFill>
            <a:blip r:embed="rId2" cstate="print"/>
            <a:stretch>
              <a:fillRect/>
            </a:stretch>
          </a:blipFill>
        </p:spPr>
        <p:txBody>
          <a:bodyPr wrap="square" lIns="0" tIns="0" rIns="0" bIns="0" rtlCol="0"/>
          <a:lstStyle/>
          <a:p>
            <a:endParaRPr sz="1867"/>
          </a:p>
        </p:txBody>
      </p:sp>
      <p:sp>
        <p:nvSpPr>
          <p:cNvPr id="4" name="object 4"/>
          <p:cNvSpPr txBox="1"/>
          <p:nvPr/>
        </p:nvSpPr>
        <p:spPr>
          <a:xfrm>
            <a:off x="866987" y="1697736"/>
            <a:ext cx="10612120" cy="2604986"/>
          </a:xfrm>
          <a:prstGeom prst="rect">
            <a:avLst/>
          </a:prstGeom>
        </p:spPr>
        <p:txBody>
          <a:bodyPr vert="horz" wrap="square" lIns="0" tIns="16933" rIns="0" bIns="0" rtlCol="0">
            <a:spAutoFit/>
          </a:bodyPr>
          <a:lstStyle/>
          <a:p>
            <a:pPr marL="474121" marR="6773" indent="-457189">
              <a:spcBef>
                <a:spcPts val="133"/>
              </a:spcBef>
              <a:buChar char="●"/>
              <a:tabLst>
                <a:tab pos="473275" algn="l"/>
                <a:tab pos="474121" algn="l"/>
              </a:tabLst>
            </a:pPr>
            <a:r>
              <a:rPr sz="2400" dirty="0"/>
              <a:t>A </a:t>
            </a:r>
            <a:r>
              <a:rPr sz="2400" spc="-7" dirty="0"/>
              <a:t>directional coupler is used </a:t>
            </a:r>
            <a:r>
              <a:rPr sz="2400" dirty="0"/>
              <a:t>to </a:t>
            </a:r>
            <a:r>
              <a:rPr sz="2400" spc="-7" dirty="0"/>
              <a:t>combine </a:t>
            </a:r>
            <a:r>
              <a:rPr sz="2400" dirty="0"/>
              <a:t>and </a:t>
            </a:r>
            <a:r>
              <a:rPr sz="2400" spc="-7" dirty="0"/>
              <a:t>split signals in an optical  </a:t>
            </a:r>
            <a:r>
              <a:rPr sz="2400" spc="-13" dirty="0"/>
              <a:t>network.</a:t>
            </a:r>
            <a:endParaRPr sz="2400"/>
          </a:p>
          <a:p>
            <a:pPr marL="474121" indent="-457189">
              <a:buChar char="●"/>
              <a:tabLst>
                <a:tab pos="473275" algn="l"/>
                <a:tab pos="474121" algn="l"/>
              </a:tabLst>
            </a:pPr>
            <a:r>
              <a:rPr sz="2400" dirty="0"/>
              <a:t>A </a:t>
            </a:r>
            <a:r>
              <a:rPr sz="2400" spc="-7" dirty="0"/>
              <a:t>2×2 </a:t>
            </a:r>
            <a:r>
              <a:rPr sz="2400" spc="-13" dirty="0"/>
              <a:t>coupler </a:t>
            </a:r>
            <a:r>
              <a:rPr sz="2400" spc="-7" dirty="0"/>
              <a:t>consists of </a:t>
            </a:r>
            <a:r>
              <a:rPr sz="2400" spc="-20" dirty="0"/>
              <a:t>two </a:t>
            </a:r>
            <a:r>
              <a:rPr sz="2400" spc="-13" dirty="0"/>
              <a:t>input </a:t>
            </a:r>
            <a:r>
              <a:rPr sz="2400" spc="-7" dirty="0"/>
              <a:t>ports </a:t>
            </a:r>
            <a:r>
              <a:rPr sz="2400" spc="-13" dirty="0"/>
              <a:t>and </a:t>
            </a:r>
            <a:r>
              <a:rPr sz="2400" spc="-20" dirty="0"/>
              <a:t>two </a:t>
            </a:r>
            <a:r>
              <a:rPr sz="2400" spc="-7" dirty="0"/>
              <a:t>output</a:t>
            </a:r>
            <a:r>
              <a:rPr sz="2400" spc="272" dirty="0"/>
              <a:t> </a:t>
            </a:r>
            <a:r>
              <a:rPr sz="2400" spc="-7" dirty="0"/>
              <a:t>ports.</a:t>
            </a:r>
            <a:endParaRPr sz="2400"/>
          </a:p>
          <a:p>
            <a:pPr marL="16933" marR="134617">
              <a:buChar char="●"/>
              <a:tabLst>
                <a:tab pos="473275" algn="l"/>
                <a:tab pos="474121" algn="l"/>
              </a:tabLst>
            </a:pPr>
            <a:r>
              <a:rPr sz="2400" dirty="0"/>
              <a:t>The most </a:t>
            </a:r>
            <a:r>
              <a:rPr sz="2400" spc="-7" dirty="0"/>
              <a:t>commonly used couplers are made by fusing </a:t>
            </a:r>
            <a:r>
              <a:rPr sz="2400" spc="-20" dirty="0"/>
              <a:t>two </a:t>
            </a:r>
            <a:r>
              <a:rPr sz="2400" spc="-7" dirty="0"/>
              <a:t>fibers together  in </a:t>
            </a:r>
            <a:r>
              <a:rPr sz="2400" dirty="0"/>
              <a:t>the </a:t>
            </a:r>
            <a:r>
              <a:rPr sz="2400" spc="-7" dirty="0"/>
              <a:t>middle—these are called fused fiber</a:t>
            </a:r>
            <a:r>
              <a:rPr sz="2400" spc="73" dirty="0"/>
              <a:t> </a:t>
            </a:r>
            <a:r>
              <a:rPr sz="2400" spc="-7" dirty="0"/>
              <a:t>couplers.</a:t>
            </a:r>
            <a:endParaRPr sz="2400"/>
          </a:p>
          <a:p>
            <a:pPr marL="474121" indent="-457189">
              <a:lnSpc>
                <a:spcPts val="2867"/>
              </a:lnSpc>
              <a:buChar char="●"/>
              <a:tabLst>
                <a:tab pos="473275" algn="l"/>
                <a:tab pos="474121" algn="l"/>
              </a:tabLst>
            </a:pPr>
            <a:r>
              <a:rPr sz="2400" dirty="0"/>
              <a:t>A </a:t>
            </a:r>
            <a:r>
              <a:rPr sz="2400" spc="-7" dirty="0"/>
              <a:t>2×2 coupler, takes a fraction </a:t>
            </a:r>
            <a:r>
              <a:rPr sz="2400" i="1" dirty="0">
                <a:solidFill>
                  <a:srgbClr val="FF0000"/>
                </a:solidFill>
                <a:latin typeface="Georgia"/>
                <a:cs typeface="Georgia"/>
              </a:rPr>
              <a:t>α </a:t>
            </a:r>
            <a:r>
              <a:rPr sz="2400" dirty="0"/>
              <a:t>of </a:t>
            </a:r>
            <a:r>
              <a:rPr sz="2400" spc="-7" dirty="0"/>
              <a:t>the </a:t>
            </a:r>
            <a:r>
              <a:rPr sz="2400" spc="-20" dirty="0"/>
              <a:t>power </a:t>
            </a:r>
            <a:r>
              <a:rPr sz="2400" dirty="0"/>
              <a:t>from </a:t>
            </a:r>
            <a:r>
              <a:rPr sz="2400" spc="-7" dirty="0"/>
              <a:t>input 1 and places </a:t>
            </a:r>
            <a:r>
              <a:rPr sz="2400" dirty="0"/>
              <a:t>it</a:t>
            </a:r>
            <a:r>
              <a:rPr sz="2400" spc="300" dirty="0"/>
              <a:t> </a:t>
            </a:r>
            <a:r>
              <a:rPr sz="2400" spc="-7" dirty="0"/>
              <a:t>on</a:t>
            </a:r>
            <a:endParaRPr sz="2400"/>
          </a:p>
          <a:p>
            <a:pPr marL="474121"/>
            <a:r>
              <a:rPr sz="2400" spc="-7" dirty="0"/>
              <a:t>output </a:t>
            </a:r>
            <a:r>
              <a:rPr sz="2400" dirty="0"/>
              <a:t>1 </a:t>
            </a:r>
            <a:r>
              <a:rPr sz="2400" spc="-7" dirty="0"/>
              <a:t>and </a:t>
            </a:r>
            <a:r>
              <a:rPr sz="2400" dirty="0"/>
              <a:t>the </a:t>
            </a:r>
            <a:r>
              <a:rPr sz="2400" spc="-7" dirty="0"/>
              <a:t>remaining fraction </a:t>
            </a:r>
            <a:r>
              <a:rPr sz="2400" i="1" spc="-13" dirty="0">
                <a:solidFill>
                  <a:srgbClr val="FF0000"/>
                </a:solidFill>
                <a:latin typeface="Georgia"/>
                <a:cs typeface="Georgia"/>
              </a:rPr>
              <a:t>1−α </a:t>
            </a:r>
            <a:r>
              <a:rPr sz="2400" spc="-7" dirty="0"/>
              <a:t>on output</a:t>
            </a:r>
            <a:r>
              <a:rPr sz="2400" spc="173" dirty="0"/>
              <a:t> </a:t>
            </a:r>
            <a:r>
              <a:rPr sz="2400" spc="-7" dirty="0"/>
              <a:t>2.</a:t>
            </a:r>
            <a:endParaRPr sz="2400"/>
          </a:p>
        </p:txBody>
      </p:sp>
    </p:spTree>
    <p:extLst>
      <p:ext uri="{BB962C8B-B14F-4D97-AF65-F5344CB8AC3E}">
        <p14:creationId xmlns:p14="http://schemas.microsoft.com/office/powerpoint/2010/main" val="4212117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D111E43F-1725-2F49-C178-CB5582A1371A}"/>
              </a:ext>
            </a:extLst>
          </p:cNvPr>
          <p:cNvGraphicFramePr>
            <a:graphicFrameLocks noChangeAspect="1"/>
          </p:cNvGraphicFramePr>
          <p:nvPr>
            <p:extLst>
              <p:ext uri="{D42A27DB-BD31-4B8C-83A1-F6EECF244321}">
                <p14:modId xmlns:p14="http://schemas.microsoft.com/office/powerpoint/2010/main" val="2789728107"/>
              </p:ext>
            </p:extLst>
          </p:nvPr>
        </p:nvGraphicFramePr>
        <p:xfrm>
          <a:off x="1" y="0"/>
          <a:ext cx="12192000" cy="4826065"/>
        </p:xfrm>
        <a:graphic>
          <a:graphicData uri="http://schemas.openxmlformats.org/presentationml/2006/ole">
            <mc:AlternateContent xmlns:mc="http://schemas.openxmlformats.org/markup-compatibility/2006">
              <mc:Choice xmlns:v="urn:schemas-microsoft-com:vml" Requires="v">
                <p:oleObj name="Bitmap Image" r:id="rId2" imgW="11852281" imgH="6291624" progId="Paint.Picture.1">
                  <p:embed/>
                </p:oleObj>
              </mc:Choice>
              <mc:Fallback>
                <p:oleObj name="Bitmap Image" r:id="rId2" imgW="11852281" imgH="6291624" progId="Paint.Picture.1">
                  <p:embed/>
                  <p:pic>
                    <p:nvPicPr>
                      <p:cNvPr id="6" name="Object 5">
                        <a:extLst>
                          <a:ext uri="{FF2B5EF4-FFF2-40B4-BE49-F238E27FC236}">
                            <a16:creationId xmlns:a16="http://schemas.microsoft.com/office/drawing/2014/main" id="{D111E43F-1725-2F49-C178-CB5582A1371A}"/>
                          </a:ext>
                        </a:extLst>
                      </p:cNvPr>
                      <p:cNvPicPr/>
                      <p:nvPr/>
                    </p:nvPicPr>
                    <p:blipFill>
                      <a:blip r:embed="rId3"/>
                      <a:stretch>
                        <a:fillRect/>
                      </a:stretch>
                    </p:blipFill>
                    <p:spPr>
                      <a:xfrm>
                        <a:off x="1" y="0"/>
                        <a:ext cx="12192000" cy="4826065"/>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CC506508-5202-23A2-00E6-2FF848A681E4}"/>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036180E-AF0C-240B-0B51-F0379D07C61B}"/>
              </a:ext>
            </a:extLst>
          </p:cNvPr>
          <p:cNvSpPr>
            <a:spLocks noGrp="1"/>
          </p:cNvSpPr>
          <p:nvPr>
            <p:ph type="sldNum" sz="quarter" idx="12"/>
          </p:nvPr>
        </p:nvSpPr>
        <p:spPr/>
        <p:txBody>
          <a:bodyPr/>
          <a:lstStyle/>
          <a:p>
            <a:fld id="{E66A9157-7F1D-4B0D-8F15-A296E773E708}" type="slidenum">
              <a:rPr lang="en-US" altLang="en-US" smtClean="0"/>
              <a:pPr/>
              <a:t>20</a:t>
            </a:fld>
            <a:endParaRPr lang="en-US" altLang="en-US"/>
          </a:p>
        </p:txBody>
      </p:sp>
      <p:sp>
        <p:nvSpPr>
          <p:cNvPr id="11" name="TextBox 10">
            <a:extLst>
              <a:ext uri="{FF2B5EF4-FFF2-40B4-BE49-F238E27FC236}">
                <a16:creationId xmlns:a16="http://schemas.microsoft.com/office/drawing/2014/main" id="{72E06532-DA68-5A2F-1685-956FC0781AF2}"/>
              </a:ext>
            </a:extLst>
          </p:cNvPr>
          <p:cNvSpPr txBox="1"/>
          <p:nvPr/>
        </p:nvSpPr>
        <p:spPr>
          <a:xfrm>
            <a:off x="0" y="4814100"/>
            <a:ext cx="11835829" cy="923330"/>
          </a:xfrm>
          <a:prstGeom prst="rect">
            <a:avLst/>
          </a:prstGeom>
          <a:solidFill>
            <a:schemeClr val="bg1"/>
          </a:solidFill>
        </p:spPr>
        <p:txBody>
          <a:bodyPr wrap="square">
            <a:spAutoFit/>
          </a:bodyPr>
          <a:lstStyle/>
          <a:p>
            <a:r>
              <a:rPr lang="en-US" sz="1800" b="1" i="0" dirty="0">
                <a:solidFill>
                  <a:schemeClr val="accent4">
                    <a:lumMod val="50000"/>
                  </a:schemeClr>
                </a:solidFill>
                <a:effectLst/>
                <a:latin typeface="Tahoma" panose="020B0604030504040204" pitchFamily="34" charset="0"/>
              </a:rPr>
              <a:t>The rotation angle, β, is measured in radians and is defined as the product of the crystal's </a:t>
            </a:r>
            <a:r>
              <a:rPr lang="en-US" sz="1800" b="1" i="0" dirty="0" err="1">
                <a:solidFill>
                  <a:schemeClr val="accent4">
                    <a:lumMod val="50000"/>
                  </a:schemeClr>
                </a:solidFill>
                <a:effectLst/>
                <a:latin typeface="Tahoma" panose="020B0604030504040204" pitchFamily="34" charset="0"/>
              </a:rPr>
              <a:t>Verdet</a:t>
            </a:r>
            <a:r>
              <a:rPr lang="en-US" sz="1800" b="1" i="0" dirty="0">
                <a:solidFill>
                  <a:schemeClr val="accent4">
                    <a:lumMod val="50000"/>
                  </a:schemeClr>
                </a:solidFill>
                <a:effectLst/>
                <a:latin typeface="Tahoma" panose="020B0604030504040204" pitchFamily="34" charset="0"/>
              </a:rPr>
              <a:t> Constant, V; the magnetic flux density in </a:t>
            </a:r>
            <a:r>
              <a:rPr lang="en-US" sz="1800" b="1" i="0" dirty="0" err="1">
                <a:solidFill>
                  <a:schemeClr val="accent4">
                    <a:lumMod val="50000"/>
                  </a:schemeClr>
                </a:solidFill>
                <a:effectLst/>
                <a:latin typeface="Tahoma" panose="020B0604030504040204" pitchFamily="34" charset="0"/>
              </a:rPr>
              <a:t>teslas</a:t>
            </a:r>
            <a:r>
              <a:rPr lang="en-US" sz="1800" b="1" i="0" dirty="0">
                <a:solidFill>
                  <a:schemeClr val="accent4">
                    <a:lumMod val="50000"/>
                  </a:schemeClr>
                </a:solidFill>
                <a:effectLst/>
                <a:latin typeface="Tahoma" panose="020B0604030504040204" pitchFamily="34" charset="0"/>
              </a:rPr>
              <a:t>, B, along the direction of propagation; and the length of the crystal in meters, d. </a:t>
            </a:r>
            <a:endParaRPr lang="en-IN" sz="1800" b="1" dirty="0">
              <a:solidFill>
                <a:schemeClr val="accent4">
                  <a:lumMod val="50000"/>
                </a:schemeClr>
              </a:solidFill>
            </a:endParaRPr>
          </a:p>
        </p:txBody>
      </p:sp>
      <p:sp>
        <p:nvSpPr>
          <p:cNvPr id="13" name="TextBox 12">
            <a:extLst>
              <a:ext uri="{FF2B5EF4-FFF2-40B4-BE49-F238E27FC236}">
                <a16:creationId xmlns:a16="http://schemas.microsoft.com/office/drawing/2014/main" id="{6F270496-D8C1-3452-0B61-5B83EF6A0D26}"/>
              </a:ext>
            </a:extLst>
          </p:cNvPr>
          <p:cNvSpPr txBox="1"/>
          <p:nvPr/>
        </p:nvSpPr>
        <p:spPr>
          <a:xfrm>
            <a:off x="0" y="5842337"/>
            <a:ext cx="12148076" cy="1015663"/>
          </a:xfrm>
          <a:prstGeom prst="rect">
            <a:avLst/>
          </a:prstGeom>
          <a:solidFill>
            <a:schemeClr val="bg1"/>
          </a:solidFill>
        </p:spPr>
        <p:txBody>
          <a:bodyPr wrap="square">
            <a:spAutoFit/>
          </a:bodyPr>
          <a:lstStyle/>
          <a:p>
            <a:r>
              <a:rPr lang="en-US" sz="2000" b="1" i="0" dirty="0">
                <a:solidFill>
                  <a:srgbClr val="C00000"/>
                </a:solidFill>
                <a:effectLst/>
                <a:latin typeface="Google Sans"/>
              </a:rPr>
              <a:t>The </a:t>
            </a:r>
            <a:r>
              <a:rPr lang="en-US" sz="2000" b="1" i="0" dirty="0" err="1">
                <a:solidFill>
                  <a:srgbClr val="C00000"/>
                </a:solidFill>
                <a:effectLst/>
                <a:latin typeface="Google Sans"/>
              </a:rPr>
              <a:t>Verdet</a:t>
            </a:r>
            <a:r>
              <a:rPr lang="en-US" sz="2000" b="1" i="0" dirty="0">
                <a:solidFill>
                  <a:srgbClr val="C00000"/>
                </a:solidFill>
                <a:effectLst/>
                <a:latin typeface="Google Sans"/>
              </a:rPr>
              <a:t> constant is a measure of the strength of the Faraday effect in a particular material, and a large </a:t>
            </a:r>
            <a:r>
              <a:rPr lang="en-US" sz="2000" b="1" i="0" dirty="0" err="1">
                <a:solidFill>
                  <a:srgbClr val="C00000"/>
                </a:solidFill>
                <a:effectLst/>
                <a:latin typeface="Google Sans"/>
              </a:rPr>
              <a:t>Verdet</a:t>
            </a:r>
            <a:r>
              <a:rPr lang="en-US" sz="2000" b="1" i="0" dirty="0">
                <a:solidFill>
                  <a:srgbClr val="C00000"/>
                </a:solidFill>
                <a:effectLst/>
                <a:latin typeface="Google Sans"/>
              </a:rPr>
              <a:t> constant indicates that the material has a strong Faraday effect and is more suitable for building an optical isolator</a:t>
            </a:r>
            <a:endParaRPr lang="en-IN" sz="2000" b="1" dirty="0">
              <a:solidFill>
                <a:srgbClr val="C00000"/>
              </a:solidFill>
            </a:endParaRPr>
          </a:p>
        </p:txBody>
      </p:sp>
      <p:sp>
        <p:nvSpPr>
          <p:cNvPr id="5" name="TextBox 4">
            <a:extLst>
              <a:ext uri="{FF2B5EF4-FFF2-40B4-BE49-F238E27FC236}">
                <a16:creationId xmlns:a16="http://schemas.microsoft.com/office/drawing/2014/main" id="{CAD8A645-65C5-CFF8-9E71-78012322FD23}"/>
              </a:ext>
            </a:extLst>
          </p:cNvPr>
          <p:cNvSpPr txBox="1"/>
          <p:nvPr/>
        </p:nvSpPr>
        <p:spPr>
          <a:xfrm>
            <a:off x="6222733" y="3748846"/>
            <a:ext cx="5452711" cy="954107"/>
          </a:xfrm>
          <a:prstGeom prst="rect">
            <a:avLst/>
          </a:prstGeom>
          <a:noFill/>
        </p:spPr>
        <p:txBody>
          <a:bodyPr wrap="square">
            <a:spAutoFit/>
          </a:bodyPr>
          <a:lstStyle/>
          <a:p>
            <a:r>
              <a:rPr lang="en-IN" sz="2800" b="1" i="0" dirty="0">
                <a:solidFill>
                  <a:srgbClr val="5F6368"/>
                </a:solidFill>
                <a:effectLst/>
                <a:latin typeface="arial" panose="020B0604020202020204" pitchFamily="34" charset="0"/>
              </a:rPr>
              <a:t>Material used - Ferromagnetic Crystals</a:t>
            </a:r>
            <a:r>
              <a:rPr lang="en-IN" sz="2800" b="0" i="0" dirty="0">
                <a:solidFill>
                  <a:srgbClr val="4D5156"/>
                </a:solidFill>
                <a:effectLst/>
                <a:latin typeface="arial" panose="020B0604020202020204" pitchFamily="34" charset="0"/>
              </a:rPr>
              <a:t> </a:t>
            </a:r>
            <a:endParaRPr lang="en-IN" sz="2800" dirty="0"/>
          </a:p>
        </p:txBody>
      </p:sp>
    </p:spTree>
    <p:extLst>
      <p:ext uri="{BB962C8B-B14F-4D97-AF65-F5344CB8AC3E}">
        <p14:creationId xmlns:p14="http://schemas.microsoft.com/office/powerpoint/2010/main" val="3006345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66A9157-7F1D-4B0D-8F15-A296E773E708}" type="slidenum">
              <a:rPr lang="en-US" altLang="en-US" smtClean="0"/>
              <a:pPr/>
              <a:t>21</a:t>
            </a:fld>
            <a:endParaRPr lang="en-US" altLang="en-US"/>
          </a:p>
        </p:txBody>
      </p:sp>
      <p:graphicFrame>
        <p:nvGraphicFramePr>
          <p:cNvPr id="5" name="Object 4"/>
          <p:cNvGraphicFramePr>
            <a:graphicFrameLocks noChangeAspect="1"/>
          </p:cNvGraphicFramePr>
          <p:nvPr>
            <p:extLst>
              <p:ext uri="{D42A27DB-BD31-4B8C-83A1-F6EECF244321}">
                <p14:modId xmlns:p14="http://schemas.microsoft.com/office/powerpoint/2010/main" val="631436613"/>
              </p:ext>
            </p:extLst>
          </p:nvPr>
        </p:nvGraphicFramePr>
        <p:xfrm>
          <a:off x="1109548" y="792131"/>
          <a:ext cx="4203700" cy="2838450"/>
        </p:xfrm>
        <a:graphic>
          <a:graphicData uri="http://schemas.openxmlformats.org/presentationml/2006/ole">
            <mc:AlternateContent xmlns:mc="http://schemas.openxmlformats.org/markup-compatibility/2006">
              <mc:Choice xmlns:v="urn:schemas-microsoft-com:vml" Requires="v">
                <p:oleObj name="Bitmap Image" r:id="rId2" imgW="4203720" imgH="2838600" progId="Paint.Picture.1">
                  <p:embed/>
                </p:oleObj>
              </mc:Choice>
              <mc:Fallback>
                <p:oleObj name="Bitmap Image" r:id="rId2" imgW="4203720" imgH="2838600" progId="Paint.Picture.1">
                  <p:embed/>
                  <p:pic>
                    <p:nvPicPr>
                      <p:cNvPr id="5" name="Object 4"/>
                      <p:cNvPicPr/>
                      <p:nvPr/>
                    </p:nvPicPr>
                    <p:blipFill>
                      <a:blip r:embed="rId3"/>
                      <a:stretch>
                        <a:fillRect/>
                      </a:stretch>
                    </p:blipFill>
                    <p:spPr>
                      <a:xfrm>
                        <a:off x="1109548" y="792131"/>
                        <a:ext cx="4203700" cy="28384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653218791"/>
              </p:ext>
            </p:extLst>
          </p:nvPr>
        </p:nvGraphicFramePr>
        <p:xfrm>
          <a:off x="423781" y="3898753"/>
          <a:ext cx="8007350" cy="1828800"/>
        </p:xfrm>
        <a:graphic>
          <a:graphicData uri="http://schemas.openxmlformats.org/presentationml/2006/ole">
            <mc:AlternateContent xmlns:mc="http://schemas.openxmlformats.org/markup-compatibility/2006">
              <mc:Choice xmlns:v="urn:schemas-microsoft-com:vml" Requires="v">
                <p:oleObj name="Bitmap Image" r:id="rId4" imgW="8007480" imgH="1828800" progId="Paint.Picture.1">
                  <p:embed/>
                </p:oleObj>
              </mc:Choice>
              <mc:Fallback>
                <p:oleObj name="Bitmap Image" r:id="rId4" imgW="8007480" imgH="1828800" progId="Paint.Picture.1">
                  <p:embed/>
                  <p:pic>
                    <p:nvPicPr>
                      <p:cNvPr id="6" name="Object 5"/>
                      <p:cNvPicPr/>
                      <p:nvPr/>
                    </p:nvPicPr>
                    <p:blipFill>
                      <a:blip r:embed="rId5"/>
                      <a:stretch>
                        <a:fillRect/>
                      </a:stretch>
                    </p:blipFill>
                    <p:spPr>
                      <a:xfrm>
                        <a:off x="423781" y="3898753"/>
                        <a:ext cx="8007350" cy="18288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75719083"/>
              </p:ext>
            </p:extLst>
          </p:nvPr>
        </p:nvGraphicFramePr>
        <p:xfrm>
          <a:off x="6785073" y="594462"/>
          <a:ext cx="4089400" cy="2781300"/>
        </p:xfrm>
        <a:graphic>
          <a:graphicData uri="http://schemas.openxmlformats.org/presentationml/2006/ole">
            <mc:AlternateContent xmlns:mc="http://schemas.openxmlformats.org/markup-compatibility/2006">
              <mc:Choice xmlns:v="urn:schemas-microsoft-com:vml" Requires="v">
                <p:oleObj name="Bitmap Image" r:id="rId6" imgW="4089240" imgH="2781360" progId="Paint.Picture.1">
                  <p:embed/>
                </p:oleObj>
              </mc:Choice>
              <mc:Fallback>
                <p:oleObj name="Bitmap Image" r:id="rId6" imgW="4089240" imgH="2781360" progId="Paint.Picture.1">
                  <p:embed/>
                  <p:pic>
                    <p:nvPicPr>
                      <p:cNvPr id="7" name="Object 6"/>
                      <p:cNvPicPr/>
                      <p:nvPr/>
                    </p:nvPicPr>
                    <p:blipFill>
                      <a:blip r:embed="rId7"/>
                      <a:stretch>
                        <a:fillRect/>
                      </a:stretch>
                    </p:blipFill>
                    <p:spPr>
                      <a:xfrm>
                        <a:off x="6785073" y="594462"/>
                        <a:ext cx="4089400" cy="2781300"/>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5E043015-FA0C-57AE-79C9-B6D7C87FCFE6}"/>
              </a:ext>
            </a:extLst>
          </p:cNvPr>
          <p:cNvSpPr txBox="1"/>
          <p:nvPr/>
        </p:nvSpPr>
        <p:spPr>
          <a:xfrm>
            <a:off x="8431131" y="3898753"/>
            <a:ext cx="3760870" cy="1015663"/>
          </a:xfrm>
          <a:prstGeom prst="rect">
            <a:avLst/>
          </a:prstGeom>
          <a:noFill/>
        </p:spPr>
        <p:txBody>
          <a:bodyPr wrap="square" rtlCol="0">
            <a:spAutoFit/>
          </a:bodyPr>
          <a:lstStyle/>
          <a:p>
            <a:r>
              <a:rPr lang="en-US" sz="2000" b="1" dirty="0">
                <a:solidFill>
                  <a:srgbClr val="FF0000"/>
                </a:solidFill>
              </a:rPr>
              <a:t>Faraday Rotator is non-reciprocal device but half wave plate is reciprocal</a:t>
            </a:r>
            <a:endParaRPr lang="en-IN" sz="2000" b="1" dirty="0">
              <a:solidFill>
                <a:srgbClr val="FF0000"/>
              </a:solidFill>
            </a:endParaRPr>
          </a:p>
        </p:txBody>
      </p:sp>
      <p:sp>
        <p:nvSpPr>
          <p:cNvPr id="3" name="TextBox 2">
            <a:extLst>
              <a:ext uri="{FF2B5EF4-FFF2-40B4-BE49-F238E27FC236}">
                <a16:creationId xmlns:a16="http://schemas.microsoft.com/office/drawing/2014/main" id="{C486D278-13B9-E993-EBB3-F8BA733D4C15}"/>
              </a:ext>
            </a:extLst>
          </p:cNvPr>
          <p:cNvSpPr txBox="1"/>
          <p:nvPr/>
        </p:nvSpPr>
        <p:spPr>
          <a:xfrm>
            <a:off x="1615891" y="311169"/>
            <a:ext cx="3697357" cy="461665"/>
          </a:xfrm>
          <a:prstGeom prst="rect">
            <a:avLst/>
          </a:prstGeom>
          <a:noFill/>
        </p:spPr>
        <p:txBody>
          <a:bodyPr wrap="square" rtlCol="0">
            <a:spAutoFit/>
          </a:bodyPr>
          <a:lstStyle/>
          <a:p>
            <a:r>
              <a:rPr lang="en-US" sz="2400" b="1" dirty="0"/>
              <a:t>Forward direction</a:t>
            </a:r>
            <a:endParaRPr lang="en-IN" sz="2400" b="1" dirty="0"/>
          </a:p>
        </p:txBody>
      </p:sp>
      <p:sp>
        <p:nvSpPr>
          <p:cNvPr id="8" name="TextBox 7">
            <a:extLst>
              <a:ext uri="{FF2B5EF4-FFF2-40B4-BE49-F238E27FC236}">
                <a16:creationId xmlns:a16="http://schemas.microsoft.com/office/drawing/2014/main" id="{4F09448C-36E8-84C4-DB7F-6E9BF81C1E9D}"/>
              </a:ext>
            </a:extLst>
          </p:cNvPr>
          <p:cNvSpPr txBox="1"/>
          <p:nvPr/>
        </p:nvSpPr>
        <p:spPr>
          <a:xfrm>
            <a:off x="7215999" y="102134"/>
            <a:ext cx="3697357" cy="461665"/>
          </a:xfrm>
          <a:prstGeom prst="rect">
            <a:avLst/>
          </a:prstGeom>
          <a:noFill/>
        </p:spPr>
        <p:txBody>
          <a:bodyPr wrap="square" rtlCol="0">
            <a:spAutoFit/>
          </a:bodyPr>
          <a:lstStyle/>
          <a:p>
            <a:r>
              <a:rPr lang="en-US" sz="2400" b="1" dirty="0"/>
              <a:t>Backward direction</a:t>
            </a:r>
            <a:endParaRPr lang="en-IN" sz="2400" b="1" dirty="0"/>
          </a:p>
        </p:txBody>
      </p:sp>
    </p:spTree>
    <p:extLst>
      <p:ext uri="{BB962C8B-B14F-4D97-AF65-F5344CB8AC3E}">
        <p14:creationId xmlns:p14="http://schemas.microsoft.com/office/powerpoint/2010/main" val="2572186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527" y="173486"/>
            <a:ext cx="9650307" cy="1507250"/>
          </a:xfrm>
          <a:prstGeom prst="rect">
            <a:avLst/>
          </a:prstGeom>
        </p:spPr>
        <p:txBody>
          <a:bodyPr spcFirstLastPara="1" vert="horz" wrap="square" lIns="0" tIns="16933" rIns="0" bIns="0" rtlCol="0" anchor="t" anchorCtr="0">
            <a:spAutoFit/>
          </a:bodyPr>
          <a:lstStyle/>
          <a:p>
            <a:pPr marL="16933">
              <a:spcBef>
                <a:spcPts val="133"/>
              </a:spcBef>
            </a:pPr>
            <a:r>
              <a:rPr lang="en-US" spc="-7" dirty="0"/>
              <a:t>II) </a:t>
            </a:r>
            <a:r>
              <a:rPr spc="-7" dirty="0"/>
              <a:t>Polarization In</a:t>
            </a:r>
            <a:r>
              <a:rPr lang="en-US" spc="-7" dirty="0"/>
              <a:t>sensitive</a:t>
            </a:r>
            <a:r>
              <a:rPr spc="33" dirty="0"/>
              <a:t> </a:t>
            </a:r>
            <a:r>
              <a:rPr spc="-7" dirty="0"/>
              <a:t>Isolator</a:t>
            </a:r>
          </a:p>
        </p:txBody>
      </p:sp>
      <p:sp>
        <p:nvSpPr>
          <p:cNvPr id="3" name="object 3"/>
          <p:cNvSpPr/>
          <p:nvPr/>
        </p:nvSpPr>
        <p:spPr>
          <a:xfrm>
            <a:off x="1252171" y="1574399"/>
            <a:ext cx="6602592" cy="4978400"/>
          </a:xfrm>
          <a:prstGeom prst="rect">
            <a:avLst/>
          </a:prstGeom>
          <a:blipFill>
            <a:blip r:embed="rId2" cstate="print"/>
            <a:stretch>
              <a:fillRect/>
            </a:stretch>
          </a:blipFill>
        </p:spPr>
        <p:txBody>
          <a:bodyPr wrap="square" lIns="0" tIns="0" rIns="0" bIns="0" rtlCol="0"/>
          <a:lstStyle/>
          <a:p>
            <a:endParaRPr sz="1867"/>
          </a:p>
        </p:txBody>
      </p:sp>
      <p:sp>
        <p:nvSpPr>
          <p:cNvPr id="4" name="TextBox 3"/>
          <p:cNvSpPr txBox="1"/>
          <p:nvPr/>
        </p:nvSpPr>
        <p:spPr>
          <a:xfrm>
            <a:off x="7983510" y="942072"/>
            <a:ext cx="4072378" cy="2862322"/>
          </a:xfrm>
          <a:prstGeom prst="rect">
            <a:avLst/>
          </a:prstGeom>
          <a:noFill/>
        </p:spPr>
        <p:txBody>
          <a:bodyPr wrap="square" rtlCol="0">
            <a:spAutoFit/>
          </a:bodyPr>
          <a:lstStyle/>
          <a:p>
            <a:r>
              <a:rPr lang="en-US" sz="2000" b="1" dirty="0">
                <a:solidFill>
                  <a:srgbClr val="FF0000"/>
                </a:solidFill>
              </a:rPr>
              <a:t>Half wave plate </a:t>
            </a:r>
            <a:r>
              <a:rPr lang="en-US" sz="2000" dirty="0"/>
              <a:t>is reciprocal which means that if light wave is rotated by 45 degrees clockwise then in reverse process it will rotate light wave by 45 degrees anticlockwise.</a:t>
            </a:r>
          </a:p>
          <a:p>
            <a:endParaRPr lang="en-US" sz="2000" dirty="0"/>
          </a:p>
          <a:p>
            <a:r>
              <a:rPr lang="en-US" sz="2000" b="1" dirty="0">
                <a:solidFill>
                  <a:srgbClr val="FF0000"/>
                </a:solidFill>
              </a:rPr>
              <a:t>Faraday rotator </a:t>
            </a:r>
            <a:r>
              <a:rPr lang="en-US" sz="2000" dirty="0"/>
              <a:t>is non-reciprocal device.</a:t>
            </a:r>
            <a:endParaRPr lang="en-IN" sz="2000" dirty="0"/>
          </a:p>
        </p:txBody>
      </p:sp>
      <p:sp>
        <p:nvSpPr>
          <p:cNvPr id="5" name="TextBox 4"/>
          <p:cNvSpPr txBox="1"/>
          <p:nvPr/>
        </p:nvSpPr>
        <p:spPr>
          <a:xfrm>
            <a:off x="7983510" y="3998254"/>
            <a:ext cx="4072378" cy="2862322"/>
          </a:xfrm>
          <a:prstGeom prst="rect">
            <a:avLst/>
          </a:prstGeom>
          <a:noFill/>
        </p:spPr>
        <p:txBody>
          <a:bodyPr wrap="square" rtlCol="0">
            <a:spAutoFit/>
          </a:bodyPr>
          <a:lstStyle/>
          <a:p>
            <a:r>
              <a:rPr lang="en-US" sz="2000" b="1" dirty="0">
                <a:solidFill>
                  <a:srgbClr val="FF0000"/>
                </a:solidFill>
              </a:rPr>
              <a:t>SWP – Spatial Walk-off Polarization</a:t>
            </a:r>
          </a:p>
          <a:p>
            <a:endParaRPr lang="en-IN" sz="2000" b="1" dirty="0">
              <a:solidFill>
                <a:srgbClr val="202124"/>
              </a:solidFill>
              <a:latin typeface="arial" panose="020B0604020202020204" pitchFamily="34" charset="0"/>
            </a:endParaRPr>
          </a:p>
          <a:p>
            <a:r>
              <a:rPr lang="en-IN" sz="2000" b="1" dirty="0">
                <a:solidFill>
                  <a:srgbClr val="FF0000"/>
                </a:solidFill>
                <a:latin typeface="arial" panose="020B0604020202020204" pitchFamily="34" charset="0"/>
              </a:rPr>
              <a:t>SWP is also called as Birefringent Walk-off Block, </a:t>
            </a:r>
            <a:r>
              <a:rPr lang="en-IN" sz="2000" dirty="0">
                <a:solidFill>
                  <a:schemeClr val="tx1"/>
                </a:solidFill>
                <a:latin typeface="arial" panose="020B0604020202020204" pitchFamily="34" charset="0"/>
              </a:rPr>
              <a:t>which is made up of </a:t>
            </a:r>
            <a:r>
              <a:rPr lang="en-IN" sz="2000" b="1" dirty="0">
                <a:solidFill>
                  <a:srgbClr val="7030A0"/>
                </a:solidFill>
                <a:latin typeface="arial" panose="020B0604020202020204" pitchFamily="34" charset="0"/>
              </a:rPr>
              <a:t>Calcite material</a:t>
            </a:r>
            <a:r>
              <a:rPr lang="en-IN" sz="2000" dirty="0">
                <a:solidFill>
                  <a:schemeClr val="tx1"/>
                </a:solidFill>
                <a:latin typeface="arial" panose="020B0604020202020204" pitchFamily="34" charset="0"/>
              </a:rPr>
              <a:t>. It exhibits double refraction</a:t>
            </a:r>
            <a:endParaRPr lang="en-IN" sz="2000" dirty="0">
              <a:solidFill>
                <a:schemeClr val="tx1"/>
              </a:solidFill>
            </a:endParaRPr>
          </a:p>
          <a:p>
            <a:endParaRPr lang="en-IN" sz="2000" b="1" dirty="0">
              <a:solidFill>
                <a:srgbClr val="FF0000"/>
              </a:solidFill>
            </a:endParaRPr>
          </a:p>
        </p:txBody>
      </p:sp>
    </p:spTree>
    <p:extLst>
      <p:ext uri="{BB962C8B-B14F-4D97-AF65-F5344CB8AC3E}">
        <p14:creationId xmlns:p14="http://schemas.microsoft.com/office/powerpoint/2010/main" val="917727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1573" y="1103848"/>
            <a:ext cx="10609579" cy="2602421"/>
          </a:xfrm>
          <a:prstGeom prst="rect">
            <a:avLst/>
          </a:prstGeom>
        </p:spPr>
        <p:txBody>
          <a:bodyPr vert="horz" wrap="square" lIns="0" tIns="16933" rIns="0" bIns="0" rtlCol="0">
            <a:spAutoFit/>
          </a:bodyPr>
          <a:lstStyle/>
          <a:p>
            <a:pPr marL="474121" marR="6773" indent="-457189" algn="just">
              <a:spcBef>
                <a:spcPts val="133"/>
              </a:spcBef>
              <a:buChar char="●"/>
              <a:tabLst>
                <a:tab pos="474121" algn="l"/>
              </a:tabLst>
            </a:pPr>
            <a:r>
              <a:rPr sz="2400" dirty="0"/>
              <a:t>A </a:t>
            </a:r>
            <a:r>
              <a:rPr sz="2400" spc="-7" dirty="0"/>
              <a:t>circulator is similar </a:t>
            </a:r>
            <a:r>
              <a:rPr sz="2400" dirty="0"/>
              <a:t>to </a:t>
            </a:r>
            <a:r>
              <a:rPr sz="2400" spc="-7" dirty="0"/>
              <a:t>an isolator, except that it has multiple </a:t>
            </a:r>
            <a:r>
              <a:rPr sz="2400" dirty="0"/>
              <a:t>ports,  </a:t>
            </a:r>
            <a:r>
              <a:rPr sz="2400" spc="-7" dirty="0"/>
              <a:t>typically three or</a:t>
            </a:r>
            <a:r>
              <a:rPr sz="2400" spc="47" dirty="0"/>
              <a:t> </a:t>
            </a:r>
            <a:r>
              <a:rPr sz="2400" spc="-7" dirty="0"/>
              <a:t>four.</a:t>
            </a:r>
            <a:endParaRPr sz="2400" dirty="0"/>
          </a:p>
          <a:p>
            <a:pPr marL="474121" marR="6773" indent="-457189" algn="just">
              <a:buChar char="●"/>
              <a:tabLst>
                <a:tab pos="474121" algn="l"/>
              </a:tabLst>
            </a:pPr>
            <a:r>
              <a:rPr sz="2400" dirty="0"/>
              <a:t>In a </a:t>
            </a:r>
            <a:r>
              <a:rPr sz="2400" spc="-7" dirty="0"/>
              <a:t>three-port circulator, an input signal on port </a:t>
            </a:r>
            <a:r>
              <a:rPr sz="2400" dirty="0"/>
              <a:t>1 </a:t>
            </a:r>
            <a:r>
              <a:rPr sz="2400" spc="-7" dirty="0"/>
              <a:t>is sent </a:t>
            </a:r>
            <a:r>
              <a:rPr sz="2400" spc="-13" dirty="0"/>
              <a:t>out </a:t>
            </a:r>
            <a:r>
              <a:rPr sz="2400" spc="-7" dirty="0"/>
              <a:t>on port 2, </a:t>
            </a:r>
            <a:r>
              <a:rPr sz="2400" spc="-13" dirty="0"/>
              <a:t>an  </a:t>
            </a:r>
            <a:r>
              <a:rPr sz="2400" spc="-7" dirty="0"/>
              <a:t>input signal on port 2 is sent out on port 3, and an input signal on </a:t>
            </a:r>
            <a:r>
              <a:rPr sz="2400" dirty="0"/>
              <a:t>port </a:t>
            </a:r>
            <a:r>
              <a:rPr sz="2400" spc="-7" dirty="0"/>
              <a:t>3 </a:t>
            </a:r>
            <a:r>
              <a:rPr sz="2400" spc="-13" dirty="0"/>
              <a:t>is  </a:t>
            </a:r>
            <a:r>
              <a:rPr sz="2400" spc="-7" dirty="0"/>
              <a:t>sent out on port</a:t>
            </a:r>
            <a:r>
              <a:rPr sz="2400" spc="27" dirty="0"/>
              <a:t> </a:t>
            </a:r>
            <a:r>
              <a:rPr sz="2400" spc="-7" dirty="0"/>
              <a:t>1.</a:t>
            </a:r>
            <a:endParaRPr sz="2400" dirty="0"/>
          </a:p>
          <a:p>
            <a:pPr marL="474121" indent="-457189" algn="just">
              <a:buChar char="●"/>
              <a:tabLst>
                <a:tab pos="474121" algn="l"/>
              </a:tabLst>
            </a:pPr>
            <a:r>
              <a:rPr sz="2400" spc="-7" dirty="0"/>
              <a:t>Circulators are useful </a:t>
            </a:r>
            <a:r>
              <a:rPr sz="2400" dirty="0"/>
              <a:t>to </a:t>
            </a:r>
            <a:r>
              <a:rPr sz="2400" spc="-7" dirty="0"/>
              <a:t>construct optical add/drop</a:t>
            </a:r>
            <a:r>
              <a:rPr sz="2400" spc="87" dirty="0"/>
              <a:t> </a:t>
            </a:r>
            <a:r>
              <a:rPr sz="2400" spc="-7" dirty="0"/>
              <a:t>elements.</a:t>
            </a:r>
            <a:endParaRPr sz="2400" dirty="0"/>
          </a:p>
          <a:p>
            <a:pPr marL="474121" indent="-457189" algn="just">
              <a:buChar char="●"/>
              <a:tabLst>
                <a:tab pos="474121" algn="l"/>
              </a:tabLst>
            </a:pPr>
            <a:r>
              <a:rPr sz="2400" spc="-7" dirty="0"/>
              <a:t>Circulators operate on </a:t>
            </a:r>
            <a:r>
              <a:rPr sz="2400" dirty="0"/>
              <a:t>the </a:t>
            </a:r>
            <a:r>
              <a:rPr sz="2400" spc="-7" dirty="0"/>
              <a:t>same principles as</a:t>
            </a:r>
            <a:r>
              <a:rPr sz="2400" spc="80" dirty="0"/>
              <a:t> </a:t>
            </a:r>
            <a:r>
              <a:rPr sz="2400" spc="-7" dirty="0"/>
              <a:t>isolators.</a:t>
            </a:r>
            <a:endParaRPr sz="2400" dirty="0"/>
          </a:p>
        </p:txBody>
      </p:sp>
      <p:sp>
        <p:nvSpPr>
          <p:cNvPr id="3" name="object 3"/>
          <p:cNvSpPr txBox="1">
            <a:spLocks noGrp="1"/>
          </p:cNvSpPr>
          <p:nvPr>
            <p:ph type="title"/>
          </p:nvPr>
        </p:nvSpPr>
        <p:spPr>
          <a:xfrm>
            <a:off x="791573" y="413251"/>
            <a:ext cx="7214447" cy="460810"/>
          </a:xfrm>
          <a:prstGeom prst="rect">
            <a:avLst/>
          </a:prstGeom>
        </p:spPr>
        <p:txBody>
          <a:bodyPr spcFirstLastPara="1" vert="horz" wrap="square" lIns="0" tIns="16933" rIns="0" bIns="0" rtlCol="0" anchor="t" anchorCtr="0">
            <a:spAutoFit/>
          </a:bodyPr>
          <a:lstStyle/>
          <a:p>
            <a:pPr marL="16933">
              <a:spcBef>
                <a:spcPts val="133"/>
              </a:spcBef>
            </a:pPr>
            <a:r>
              <a:rPr dirty="0"/>
              <a:t>Circulators</a:t>
            </a:r>
          </a:p>
        </p:txBody>
      </p:sp>
      <p:sp>
        <p:nvSpPr>
          <p:cNvPr id="4" name="object 3"/>
          <p:cNvSpPr/>
          <p:nvPr/>
        </p:nvSpPr>
        <p:spPr>
          <a:xfrm>
            <a:off x="2716962" y="4165844"/>
            <a:ext cx="6050971" cy="2568800"/>
          </a:xfrm>
          <a:prstGeom prst="rect">
            <a:avLst/>
          </a:prstGeom>
          <a:blipFill>
            <a:blip r:embed="rId2" cstate="print"/>
            <a:stretch>
              <a:fillRect/>
            </a:stretch>
          </a:blipFill>
        </p:spPr>
        <p:txBody>
          <a:bodyPr wrap="square" lIns="0" tIns="0" rIns="0" bIns="0" rtlCol="0"/>
          <a:lstStyle/>
          <a:p>
            <a:endParaRPr sz="1867"/>
          </a:p>
        </p:txBody>
      </p:sp>
    </p:spTree>
    <p:extLst>
      <p:ext uri="{BB962C8B-B14F-4D97-AF65-F5344CB8AC3E}">
        <p14:creationId xmlns:p14="http://schemas.microsoft.com/office/powerpoint/2010/main" val="3376785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66A9157-7F1D-4B0D-8F15-A296E773E708}" type="slidenum">
              <a:rPr lang="en-US" altLang="en-US" smtClean="0"/>
              <a:pPr/>
              <a:t>24</a:t>
            </a:fld>
            <a:endParaRPr lang="en-US" altLang="en-US"/>
          </a:p>
        </p:txBody>
      </p:sp>
      <p:graphicFrame>
        <p:nvGraphicFramePr>
          <p:cNvPr id="5" name="Object 4"/>
          <p:cNvGraphicFramePr>
            <a:graphicFrameLocks noChangeAspect="1"/>
          </p:cNvGraphicFramePr>
          <p:nvPr>
            <p:extLst>
              <p:ext uri="{D42A27DB-BD31-4B8C-83A1-F6EECF244321}">
                <p14:modId xmlns:p14="http://schemas.microsoft.com/office/powerpoint/2010/main" val="1922499962"/>
              </p:ext>
            </p:extLst>
          </p:nvPr>
        </p:nvGraphicFramePr>
        <p:xfrm>
          <a:off x="188536" y="95250"/>
          <a:ext cx="11839675" cy="6762750"/>
        </p:xfrm>
        <a:graphic>
          <a:graphicData uri="http://schemas.openxmlformats.org/presentationml/2006/ole">
            <mc:AlternateContent xmlns:mc="http://schemas.openxmlformats.org/markup-compatibility/2006">
              <mc:Choice xmlns:v="urn:schemas-microsoft-com:vml" Requires="v">
                <p:oleObj name="Bitmap Image" r:id="rId2" imgW="8807400" imgH="6762600" progId="Paint.Picture.1">
                  <p:embed/>
                </p:oleObj>
              </mc:Choice>
              <mc:Fallback>
                <p:oleObj name="Bitmap Image" r:id="rId2" imgW="8807400" imgH="6762600" progId="Paint.Picture.1">
                  <p:embed/>
                  <p:pic>
                    <p:nvPicPr>
                      <p:cNvPr id="5" name="Object 4"/>
                      <p:cNvPicPr/>
                      <p:nvPr/>
                    </p:nvPicPr>
                    <p:blipFill>
                      <a:blip r:embed="rId3"/>
                      <a:stretch>
                        <a:fillRect/>
                      </a:stretch>
                    </p:blipFill>
                    <p:spPr>
                      <a:xfrm>
                        <a:off x="188536" y="95250"/>
                        <a:ext cx="11839675" cy="6762750"/>
                      </a:xfrm>
                      <a:prstGeom prst="rect">
                        <a:avLst/>
                      </a:prstGeom>
                    </p:spPr>
                  </p:pic>
                </p:oleObj>
              </mc:Fallback>
            </mc:AlternateContent>
          </a:graphicData>
        </a:graphic>
      </p:graphicFrame>
      <p:sp>
        <p:nvSpPr>
          <p:cNvPr id="6" name="TextBox 5"/>
          <p:cNvSpPr txBox="1"/>
          <p:nvPr/>
        </p:nvSpPr>
        <p:spPr>
          <a:xfrm>
            <a:off x="461912" y="282804"/>
            <a:ext cx="3148553" cy="523220"/>
          </a:xfrm>
          <a:prstGeom prst="rect">
            <a:avLst/>
          </a:prstGeom>
          <a:noFill/>
        </p:spPr>
        <p:txBody>
          <a:bodyPr wrap="square" rtlCol="0">
            <a:spAutoFit/>
          </a:bodyPr>
          <a:lstStyle/>
          <a:p>
            <a:r>
              <a:rPr lang="en-US" sz="2800" b="1" dirty="0"/>
              <a:t>Circulator</a:t>
            </a:r>
            <a:endParaRPr lang="en-IN" sz="2800" b="1" dirty="0"/>
          </a:p>
        </p:txBody>
      </p:sp>
      <p:sp>
        <p:nvSpPr>
          <p:cNvPr id="2" name="Oval 1"/>
          <p:cNvSpPr/>
          <p:nvPr/>
        </p:nvSpPr>
        <p:spPr>
          <a:xfrm>
            <a:off x="3195685" y="3558634"/>
            <a:ext cx="414780" cy="5467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9616910" y="2466696"/>
            <a:ext cx="414780" cy="5467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4487943" y="1952951"/>
            <a:ext cx="414780" cy="5467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94990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66A9157-7F1D-4B0D-8F15-A296E773E708}" type="slidenum">
              <a:rPr lang="en-US" altLang="en-US" smtClean="0"/>
              <a:pPr/>
              <a:t>25</a:t>
            </a:fld>
            <a:endParaRPr lang="en-US" altLang="en-US"/>
          </a:p>
        </p:txBody>
      </p:sp>
      <p:graphicFrame>
        <p:nvGraphicFramePr>
          <p:cNvPr id="5" name="Object 4"/>
          <p:cNvGraphicFramePr>
            <a:graphicFrameLocks noChangeAspect="1"/>
          </p:cNvGraphicFramePr>
          <p:nvPr>
            <p:extLst>
              <p:ext uri="{D42A27DB-BD31-4B8C-83A1-F6EECF244321}">
                <p14:modId xmlns:p14="http://schemas.microsoft.com/office/powerpoint/2010/main" val="1739233265"/>
              </p:ext>
            </p:extLst>
          </p:nvPr>
        </p:nvGraphicFramePr>
        <p:xfrm>
          <a:off x="744718" y="-398"/>
          <a:ext cx="10784263" cy="6742720"/>
        </p:xfrm>
        <a:graphic>
          <a:graphicData uri="http://schemas.openxmlformats.org/presentationml/2006/ole">
            <mc:AlternateContent xmlns:mc="http://schemas.openxmlformats.org/markup-compatibility/2006">
              <mc:Choice xmlns:v="urn:schemas-microsoft-com:vml" Requires="v">
                <p:oleObj name="Bitmap Image" r:id="rId2" imgW="4616280" imgH="5086440" progId="Paint.Picture.1">
                  <p:embed/>
                </p:oleObj>
              </mc:Choice>
              <mc:Fallback>
                <p:oleObj name="Bitmap Image" r:id="rId2" imgW="4616280" imgH="5086440" progId="Paint.Picture.1">
                  <p:embed/>
                  <p:pic>
                    <p:nvPicPr>
                      <p:cNvPr id="5" name="Object 4"/>
                      <p:cNvPicPr/>
                      <p:nvPr/>
                    </p:nvPicPr>
                    <p:blipFill>
                      <a:blip r:embed="rId3"/>
                      <a:stretch>
                        <a:fillRect/>
                      </a:stretch>
                    </p:blipFill>
                    <p:spPr>
                      <a:xfrm>
                        <a:off x="744718" y="-398"/>
                        <a:ext cx="10784263" cy="6742720"/>
                      </a:xfrm>
                      <a:prstGeom prst="rect">
                        <a:avLst/>
                      </a:prstGeom>
                    </p:spPr>
                  </p:pic>
                </p:oleObj>
              </mc:Fallback>
            </mc:AlternateContent>
          </a:graphicData>
        </a:graphic>
      </p:graphicFrame>
      <p:sp>
        <p:nvSpPr>
          <p:cNvPr id="6" name="TextBox 5"/>
          <p:cNvSpPr txBox="1"/>
          <p:nvPr/>
        </p:nvSpPr>
        <p:spPr>
          <a:xfrm>
            <a:off x="461912" y="282804"/>
            <a:ext cx="3148553" cy="523220"/>
          </a:xfrm>
          <a:prstGeom prst="rect">
            <a:avLst/>
          </a:prstGeom>
          <a:noFill/>
        </p:spPr>
        <p:txBody>
          <a:bodyPr wrap="square" rtlCol="0">
            <a:spAutoFit/>
          </a:bodyPr>
          <a:lstStyle/>
          <a:p>
            <a:r>
              <a:rPr lang="en-US" sz="2800" b="1" dirty="0"/>
              <a:t>Circulator</a:t>
            </a:r>
            <a:endParaRPr lang="en-IN" sz="2800" b="1" dirty="0"/>
          </a:p>
        </p:txBody>
      </p:sp>
    </p:spTree>
    <p:extLst>
      <p:ext uri="{BB962C8B-B14F-4D97-AF65-F5344CB8AC3E}">
        <p14:creationId xmlns:p14="http://schemas.microsoft.com/office/powerpoint/2010/main" val="1857668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5404" y="238896"/>
            <a:ext cx="6841913" cy="522365"/>
          </a:xfrm>
          <a:prstGeom prst="rect">
            <a:avLst/>
          </a:prstGeom>
        </p:spPr>
        <p:txBody>
          <a:bodyPr spcFirstLastPara="1" vert="horz" wrap="square" lIns="0" tIns="16933" rIns="0" bIns="0" rtlCol="0" anchor="t" anchorCtr="0">
            <a:spAutoFit/>
          </a:bodyPr>
          <a:lstStyle/>
          <a:p>
            <a:pPr marL="16933">
              <a:spcBef>
                <a:spcPts val="133"/>
              </a:spcBef>
            </a:pPr>
            <a:r>
              <a:rPr sz="3200" b="1" spc="-7" dirty="0"/>
              <a:t>Multiplexers </a:t>
            </a:r>
            <a:r>
              <a:rPr sz="3200" b="1" dirty="0"/>
              <a:t>and</a:t>
            </a:r>
            <a:r>
              <a:rPr sz="3200" b="1" spc="-67" dirty="0"/>
              <a:t> </a:t>
            </a:r>
            <a:r>
              <a:rPr sz="3200" b="1" dirty="0"/>
              <a:t>Filters</a:t>
            </a:r>
          </a:p>
        </p:txBody>
      </p:sp>
      <p:sp>
        <p:nvSpPr>
          <p:cNvPr id="3" name="object 3"/>
          <p:cNvSpPr txBox="1"/>
          <p:nvPr/>
        </p:nvSpPr>
        <p:spPr>
          <a:xfrm>
            <a:off x="638387" y="1021081"/>
            <a:ext cx="10612120" cy="3341085"/>
          </a:xfrm>
          <a:prstGeom prst="rect">
            <a:avLst/>
          </a:prstGeom>
        </p:spPr>
        <p:txBody>
          <a:bodyPr vert="horz" wrap="square" lIns="0" tIns="16933" rIns="0" bIns="0" rtlCol="0">
            <a:spAutoFit/>
          </a:bodyPr>
          <a:lstStyle/>
          <a:p>
            <a:pPr marL="474121" marR="10160" indent="-457189" algn="just">
              <a:spcBef>
                <a:spcPts val="133"/>
              </a:spcBef>
              <a:buChar char="●"/>
              <a:tabLst>
                <a:tab pos="474121" algn="l"/>
              </a:tabLst>
            </a:pPr>
            <a:r>
              <a:rPr sz="2400" spc="-7" dirty="0"/>
              <a:t>Optical </a:t>
            </a:r>
            <a:r>
              <a:rPr sz="2400" dirty="0"/>
              <a:t>filters </a:t>
            </a:r>
            <a:r>
              <a:rPr sz="2400" spc="-7" dirty="0"/>
              <a:t>are essential components in transmission systems </a:t>
            </a:r>
            <a:r>
              <a:rPr sz="2400" dirty="0"/>
              <a:t>for </a:t>
            </a:r>
            <a:r>
              <a:rPr sz="2400" spc="-7" dirty="0"/>
              <a:t>at  least </a:t>
            </a:r>
            <a:r>
              <a:rPr sz="2400" spc="-13" dirty="0"/>
              <a:t>two </a:t>
            </a:r>
            <a:r>
              <a:rPr sz="2400" spc="-7" dirty="0"/>
              <a:t>applications: </a:t>
            </a:r>
            <a:r>
              <a:rPr sz="2400" dirty="0"/>
              <a:t>to </a:t>
            </a:r>
            <a:r>
              <a:rPr sz="2400" spc="-7" dirty="0"/>
              <a:t>multiplex and demultiplex wavelengths in a WDM  system.</a:t>
            </a:r>
            <a:endParaRPr sz="2400" dirty="0"/>
          </a:p>
          <a:p>
            <a:pPr marL="474121" marR="9313" indent="-457189" algn="just">
              <a:buChar char="●"/>
              <a:tabLst>
                <a:tab pos="474121" algn="l"/>
              </a:tabLst>
            </a:pPr>
            <a:r>
              <a:rPr sz="2400" dirty="0"/>
              <a:t>These </a:t>
            </a:r>
            <a:r>
              <a:rPr sz="2400" spc="-7" dirty="0"/>
              <a:t>devices are called multiplexers/ demultiplexers </a:t>
            </a:r>
            <a:r>
              <a:rPr sz="2400" dirty="0"/>
              <a:t>and to </a:t>
            </a:r>
            <a:r>
              <a:rPr sz="2400" spc="-7" dirty="0"/>
              <a:t>provide  equalization of </a:t>
            </a:r>
            <a:r>
              <a:rPr sz="2400" dirty="0"/>
              <a:t>the </a:t>
            </a:r>
            <a:r>
              <a:rPr sz="2400" spc="-7" dirty="0"/>
              <a:t>gain and filtering of noise in optical</a:t>
            </a:r>
            <a:r>
              <a:rPr sz="2400" spc="147" dirty="0"/>
              <a:t> </a:t>
            </a:r>
            <a:r>
              <a:rPr sz="2400" spc="-7" dirty="0"/>
              <a:t>amplifiers.</a:t>
            </a:r>
            <a:endParaRPr sz="2400" dirty="0"/>
          </a:p>
          <a:p>
            <a:pPr marL="474121" indent="-457189" algn="just">
              <a:buChar char="●"/>
              <a:tabLst>
                <a:tab pos="474121" algn="l"/>
              </a:tabLst>
            </a:pPr>
            <a:r>
              <a:rPr sz="2400" dirty="0"/>
              <a:t>A</a:t>
            </a:r>
            <a:r>
              <a:rPr sz="2400" spc="113" dirty="0"/>
              <a:t> </a:t>
            </a:r>
            <a:r>
              <a:rPr sz="2400" spc="-7" dirty="0"/>
              <a:t>simple</a:t>
            </a:r>
            <a:r>
              <a:rPr sz="2400" spc="107" dirty="0"/>
              <a:t> </a:t>
            </a:r>
            <a:r>
              <a:rPr sz="2400" dirty="0"/>
              <a:t>filter</a:t>
            </a:r>
            <a:r>
              <a:rPr sz="2400" spc="113" dirty="0"/>
              <a:t> </a:t>
            </a:r>
            <a:r>
              <a:rPr sz="2400" spc="-7" dirty="0"/>
              <a:t>is</a:t>
            </a:r>
            <a:r>
              <a:rPr sz="2400" spc="120" dirty="0"/>
              <a:t> </a:t>
            </a:r>
            <a:r>
              <a:rPr sz="2400" spc="-7" dirty="0"/>
              <a:t>a</a:t>
            </a:r>
            <a:r>
              <a:rPr sz="2400" spc="100" dirty="0"/>
              <a:t> </a:t>
            </a:r>
            <a:r>
              <a:rPr sz="2400" spc="-7" dirty="0"/>
              <a:t>two-port</a:t>
            </a:r>
            <a:r>
              <a:rPr sz="2400" spc="120" dirty="0"/>
              <a:t> </a:t>
            </a:r>
            <a:r>
              <a:rPr sz="2400" spc="-7" dirty="0"/>
              <a:t>device</a:t>
            </a:r>
            <a:r>
              <a:rPr sz="2400" spc="107" dirty="0"/>
              <a:t> </a:t>
            </a:r>
            <a:r>
              <a:rPr sz="2400" spc="-7" dirty="0"/>
              <a:t>that</a:t>
            </a:r>
            <a:r>
              <a:rPr sz="2400" spc="127" dirty="0"/>
              <a:t> </a:t>
            </a:r>
            <a:r>
              <a:rPr sz="2400" spc="-7" dirty="0"/>
              <a:t>selects</a:t>
            </a:r>
            <a:r>
              <a:rPr sz="2400" spc="120" dirty="0"/>
              <a:t> </a:t>
            </a:r>
            <a:r>
              <a:rPr sz="2400" spc="-7" dirty="0"/>
              <a:t>one</a:t>
            </a:r>
            <a:r>
              <a:rPr sz="2400" spc="133" dirty="0"/>
              <a:t> </a:t>
            </a:r>
            <a:r>
              <a:rPr sz="2400" spc="-7" dirty="0"/>
              <a:t>wavelength</a:t>
            </a:r>
            <a:r>
              <a:rPr sz="2400" spc="127" dirty="0"/>
              <a:t> </a:t>
            </a:r>
            <a:r>
              <a:rPr sz="2400" spc="-7" dirty="0"/>
              <a:t>and</a:t>
            </a:r>
            <a:r>
              <a:rPr sz="2400" spc="113" dirty="0"/>
              <a:t> </a:t>
            </a:r>
            <a:r>
              <a:rPr sz="2400" spc="-7" dirty="0"/>
              <a:t>rejects</a:t>
            </a:r>
            <a:endParaRPr sz="2400" dirty="0"/>
          </a:p>
          <a:p>
            <a:pPr marL="474121" algn="just"/>
            <a:r>
              <a:rPr sz="2400" spc="-7" dirty="0"/>
              <a:t>all</a:t>
            </a:r>
            <a:r>
              <a:rPr sz="2400" dirty="0"/>
              <a:t> </a:t>
            </a:r>
            <a:r>
              <a:rPr sz="2400" spc="-7" dirty="0"/>
              <a:t>others.</a:t>
            </a:r>
            <a:endParaRPr sz="2400" dirty="0"/>
          </a:p>
          <a:p>
            <a:pPr marL="474121" marR="6773" indent="-457189" algn="just">
              <a:buChar char="●"/>
              <a:tabLst>
                <a:tab pos="474121" algn="l"/>
              </a:tabLst>
            </a:pPr>
            <a:r>
              <a:rPr sz="2400" dirty="0"/>
              <a:t>It may </a:t>
            </a:r>
            <a:r>
              <a:rPr sz="2400" spc="-7" dirty="0"/>
              <a:t>have an additional </a:t>
            </a:r>
            <a:r>
              <a:rPr sz="2400" dirty="0"/>
              <a:t>third </a:t>
            </a:r>
            <a:r>
              <a:rPr sz="2400" spc="-7" dirty="0"/>
              <a:t>port on which </a:t>
            </a:r>
            <a:r>
              <a:rPr sz="2400" dirty="0"/>
              <a:t>the </a:t>
            </a:r>
            <a:r>
              <a:rPr sz="2400" spc="-7" dirty="0"/>
              <a:t>rejected wavelengths </a:t>
            </a:r>
            <a:r>
              <a:rPr sz="2400" dirty="0"/>
              <a:t>can  </a:t>
            </a:r>
            <a:r>
              <a:rPr sz="2400" spc="-7" dirty="0"/>
              <a:t>be obtained.</a:t>
            </a:r>
            <a:endParaRPr sz="2400" dirty="0"/>
          </a:p>
        </p:txBody>
      </p:sp>
      <p:sp>
        <p:nvSpPr>
          <p:cNvPr id="4" name="object 4"/>
          <p:cNvSpPr/>
          <p:nvPr/>
        </p:nvSpPr>
        <p:spPr>
          <a:xfrm>
            <a:off x="3223186" y="4621986"/>
            <a:ext cx="5204769" cy="1420712"/>
          </a:xfrm>
          <a:prstGeom prst="rect">
            <a:avLst/>
          </a:prstGeom>
          <a:blipFill>
            <a:blip r:embed="rId2" cstate="print"/>
            <a:stretch>
              <a:fillRect/>
            </a:stretch>
          </a:blipFill>
        </p:spPr>
        <p:txBody>
          <a:bodyPr wrap="square" lIns="0" tIns="0" rIns="0" bIns="0" rtlCol="0"/>
          <a:lstStyle/>
          <a:p>
            <a:endParaRPr sz="1867"/>
          </a:p>
        </p:txBody>
      </p:sp>
    </p:spTree>
    <p:extLst>
      <p:ext uri="{BB962C8B-B14F-4D97-AF65-F5344CB8AC3E}">
        <p14:creationId xmlns:p14="http://schemas.microsoft.com/office/powerpoint/2010/main" val="3555929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689BE-D57E-D88C-DF1D-09B951EDAA4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9EAD19B-8DC7-6916-0136-D46E188D8359}"/>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CFFEC6D8-202B-87D2-DF16-16B5839F51E3}"/>
              </a:ext>
            </a:extLst>
          </p:cNvPr>
          <p:cNvSpPr>
            <a:spLocks noGrp="1"/>
          </p:cNvSpPr>
          <p:nvPr>
            <p:ph type="sldNum" sz="quarter" idx="12"/>
          </p:nvPr>
        </p:nvSpPr>
        <p:spPr/>
        <p:txBody>
          <a:bodyPr/>
          <a:lstStyle/>
          <a:p>
            <a:fld id="{E66A9157-7F1D-4B0D-8F15-A296E773E708}" type="slidenum">
              <a:rPr lang="en-US" altLang="en-US" smtClean="0"/>
              <a:pPr/>
              <a:t>27</a:t>
            </a:fld>
            <a:endParaRPr lang="en-US" altLang="en-US"/>
          </a:p>
        </p:txBody>
      </p:sp>
      <p:graphicFrame>
        <p:nvGraphicFramePr>
          <p:cNvPr id="5" name="Object 4">
            <a:extLst>
              <a:ext uri="{FF2B5EF4-FFF2-40B4-BE49-F238E27FC236}">
                <a16:creationId xmlns:a16="http://schemas.microsoft.com/office/drawing/2014/main" id="{9A79E4AB-9683-5261-C80F-B9510DCCD3AA}"/>
              </a:ext>
            </a:extLst>
          </p:cNvPr>
          <p:cNvGraphicFramePr>
            <a:graphicFrameLocks noChangeAspect="1"/>
          </p:cNvGraphicFramePr>
          <p:nvPr>
            <p:extLst>
              <p:ext uri="{D42A27DB-BD31-4B8C-83A1-F6EECF244321}">
                <p14:modId xmlns:p14="http://schemas.microsoft.com/office/powerpoint/2010/main" val="1790941651"/>
              </p:ext>
            </p:extLst>
          </p:nvPr>
        </p:nvGraphicFramePr>
        <p:xfrm>
          <a:off x="246580" y="122238"/>
          <a:ext cx="11781631" cy="6611937"/>
        </p:xfrm>
        <a:graphic>
          <a:graphicData uri="http://schemas.openxmlformats.org/presentationml/2006/ole">
            <mc:AlternateContent xmlns:mc="http://schemas.openxmlformats.org/markup-compatibility/2006">
              <mc:Choice xmlns:v="urn:schemas-microsoft-com:vml" Requires="v">
                <p:oleObj name="Bitmap Image" r:id="rId2" imgW="7592972" imgH="6611664" progId="Paint.Picture.1">
                  <p:embed/>
                </p:oleObj>
              </mc:Choice>
              <mc:Fallback>
                <p:oleObj name="Bitmap Image" r:id="rId2" imgW="7592972" imgH="6611664" progId="Paint.Picture.1">
                  <p:embed/>
                  <p:pic>
                    <p:nvPicPr>
                      <p:cNvPr id="5" name="Object 4">
                        <a:extLst>
                          <a:ext uri="{FF2B5EF4-FFF2-40B4-BE49-F238E27FC236}">
                            <a16:creationId xmlns:a16="http://schemas.microsoft.com/office/drawing/2014/main" id="{9A79E4AB-9683-5261-C80F-B9510DCCD3AA}"/>
                          </a:ext>
                        </a:extLst>
                      </p:cNvPr>
                      <p:cNvPicPr/>
                      <p:nvPr/>
                    </p:nvPicPr>
                    <p:blipFill>
                      <a:blip r:embed="rId3"/>
                      <a:stretch>
                        <a:fillRect/>
                      </a:stretch>
                    </p:blipFill>
                    <p:spPr>
                      <a:xfrm>
                        <a:off x="246580" y="122238"/>
                        <a:ext cx="11781631" cy="661193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D8C1C3CA-3AF0-61CB-5001-A4EA2707F13C}"/>
              </a:ext>
            </a:extLst>
          </p:cNvPr>
          <p:cNvSpPr txBox="1"/>
          <p:nvPr/>
        </p:nvSpPr>
        <p:spPr>
          <a:xfrm>
            <a:off x="415600" y="1998807"/>
            <a:ext cx="1647116" cy="4093428"/>
          </a:xfrm>
          <a:prstGeom prst="rect">
            <a:avLst/>
          </a:prstGeom>
          <a:noFill/>
        </p:spPr>
        <p:txBody>
          <a:bodyPr wrap="square" rtlCol="0">
            <a:spAutoFit/>
          </a:bodyPr>
          <a:lstStyle/>
          <a:p>
            <a:r>
              <a:rPr lang="en-US" sz="2000" b="1" dirty="0">
                <a:solidFill>
                  <a:srgbClr val="FFFF00"/>
                </a:solidFill>
              </a:rPr>
              <a:t>1528 nm</a:t>
            </a:r>
          </a:p>
          <a:p>
            <a:endParaRPr lang="en-US" sz="2000" b="1" dirty="0">
              <a:solidFill>
                <a:srgbClr val="FFFF00"/>
              </a:solidFill>
            </a:endParaRPr>
          </a:p>
          <a:p>
            <a:endParaRPr lang="en-IN" sz="2000" b="1" dirty="0">
              <a:solidFill>
                <a:srgbClr val="FFFF00"/>
              </a:solidFill>
            </a:endParaRPr>
          </a:p>
          <a:p>
            <a:endParaRPr lang="en-IN" sz="2000" b="1" dirty="0">
              <a:solidFill>
                <a:srgbClr val="FFFF00"/>
              </a:solidFill>
            </a:endParaRPr>
          </a:p>
          <a:p>
            <a:endParaRPr lang="en-IN" sz="2000" b="1" dirty="0">
              <a:solidFill>
                <a:srgbClr val="FFFF00"/>
              </a:solidFill>
            </a:endParaRPr>
          </a:p>
          <a:p>
            <a:endParaRPr lang="en-IN" sz="2000" b="1" dirty="0">
              <a:solidFill>
                <a:srgbClr val="FFFF00"/>
              </a:solidFill>
            </a:endParaRPr>
          </a:p>
          <a:p>
            <a:endParaRPr lang="en-IN" sz="2000" b="1" dirty="0">
              <a:solidFill>
                <a:srgbClr val="FFFF00"/>
              </a:solidFill>
            </a:endParaRPr>
          </a:p>
          <a:p>
            <a:endParaRPr lang="en-IN" sz="2000" b="1" dirty="0">
              <a:solidFill>
                <a:srgbClr val="FFFF00"/>
              </a:solidFill>
            </a:endParaRPr>
          </a:p>
          <a:p>
            <a:endParaRPr lang="en-IN" sz="2000" b="1" dirty="0">
              <a:solidFill>
                <a:srgbClr val="FFFF00"/>
              </a:solidFill>
            </a:endParaRPr>
          </a:p>
          <a:p>
            <a:endParaRPr lang="en-IN" sz="2000" b="1" dirty="0">
              <a:solidFill>
                <a:srgbClr val="FFFF00"/>
              </a:solidFill>
            </a:endParaRPr>
          </a:p>
          <a:p>
            <a:endParaRPr lang="en-IN" sz="2000" b="1" dirty="0">
              <a:solidFill>
                <a:srgbClr val="FFFF00"/>
              </a:solidFill>
            </a:endParaRPr>
          </a:p>
          <a:p>
            <a:endParaRPr lang="en-IN" sz="2000" b="1" dirty="0">
              <a:solidFill>
                <a:srgbClr val="FFFF00"/>
              </a:solidFill>
            </a:endParaRPr>
          </a:p>
          <a:p>
            <a:r>
              <a:rPr lang="en-IN" sz="2000" b="1" dirty="0">
                <a:solidFill>
                  <a:srgbClr val="FFFF00"/>
                </a:solidFill>
              </a:rPr>
              <a:t>1566 nm</a:t>
            </a:r>
          </a:p>
        </p:txBody>
      </p:sp>
      <p:sp>
        <p:nvSpPr>
          <p:cNvPr id="8" name="TextBox 7">
            <a:extLst>
              <a:ext uri="{FF2B5EF4-FFF2-40B4-BE49-F238E27FC236}">
                <a16:creationId xmlns:a16="http://schemas.microsoft.com/office/drawing/2014/main" id="{C127A709-5C4A-0F4E-2E73-10B25F7C7258}"/>
              </a:ext>
            </a:extLst>
          </p:cNvPr>
          <p:cNvSpPr txBox="1"/>
          <p:nvPr/>
        </p:nvSpPr>
        <p:spPr>
          <a:xfrm>
            <a:off x="163789" y="800674"/>
            <a:ext cx="5455114" cy="584775"/>
          </a:xfrm>
          <a:prstGeom prst="rect">
            <a:avLst/>
          </a:prstGeom>
          <a:noFill/>
        </p:spPr>
        <p:txBody>
          <a:bodyPr wrap="square" rtlCol="0">
            <a:spAutoFit/>
          </a:bodyPr>
          <a:lstStyle/>
          <a:p>
            <a:r>
              <a:rPr lang="en-US" sz="3200" b="1" dirty="0">
                <a:solidFill>
                  <a:schemeClr val="accent5">
                    <a:lumMod val="50000"/>
                  </a:schemeClr>
                </a:solidFill>
              </a:rPr>
              <a:t>0.8 nm   - 80 channels</a:t>
            </a:r>
            <a:endParaRPr lang="en-IN" sz="3200" b="1" dirty="0">
              <a:solidFill>
                <a:schemeClr val="accent5">
                  <a:lumMod val="50000"/>
                </a:schemeClr>
              </a:solidFill>
            </a:endParaRPr>
          </a:p>
        </p:txBody>
      </p:sp>
    </p:spTree>
    <p:extLst>
      <p:ext uri="{BB962C8B-B14F-4D97-AF65-F5344CB8AC3E}">
        <p14:creationId xmlns:p14="http://schemas.microsoft.com/office/powerpoint/2010/main" val="1023598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98BB1-F988-BB1E-3898-4005D0AEA35C}"/>
              </a:ext>
            </a:extLst>
          </p:cNvPr>
          <p:cNvSpPr>
            <a:spLocks noGrp="1"/>
          </p:cNvSpPr>
          <p:nvPr>
            <p:ph type="title"/>
          </p:nvPr>
        </p:nvSpPr>
        <p:spPr/>
        <p:txBody>
          <a:bodyPr/>
          <a:lstStyle/>
          <a:p>
            <a:endParaRPr lang="en-IN"/>
          </a:p>
        </p:txBody>
      </p:sp>
      <p:graphicFrame>
        <p:nvGraphicFramePr>
          <p:cNvPr id="5" name="Content Placeholder 4">
            <a:extLst>
              <a:ext uri="{FF2B5EF4-FFF2-40B4-BE49-F238E27FC236}">
                <a16:creationId xmlns:a16="http://schemas.microsoft.com/office/drawing/2014/main" id="{C79C0257-320F-B59B-6F8C-8DCFCCF97D82}"/>
              </a:ext>
            </a:extLst>
          </p:cNvPr>
          <p:cNvGraphicFramePr>
            <a:graphicFrameLocks noGrp="1"/>
          </p:cNvGraphicFramePr>
          <p:nvPr>
            <p:ph idx="1"/>
            <p:extLst>
              <p:ext uri="{D42A27DB-BD31-4B8C-83A1-F6EECF244321}">
                <p14:modId xmlns:p14="http://schemas.microsoft.com/office/powerpoint/2010/main" val="1403213311"/>
              </p:ext>
            </p:extLst>
          </p:nvPr>
        </p:nvGraphicFramePr>
        <p:xfrm>
          <a:off x="0" y="0"/>
          <a:ext cx="0" cy="0"/>
        </p:xfrm>
        <a:graphic>
          <a:graphicData uri="http://schemas.openxmlformats.org/drawingml/2006/table">
            <a:tbl>
              <a:tblPr firstRow="1" bandRow="1">
                <a:tableStyleId>{69CE5A3F-FDA1-46C1-9C48-705AF0E73451}</a:tableStyleId>
              </a:tblPr>
              <a:tblGrid>
                <a:gridCol w="208280">
                  <a:extLst>
                    <a:ext uri="{9D8B030D-6E8A-4147-A177-3AD203B41FA5}">
                      <a16:colId xmlns:a16="http://schemas.microsoft.com/office/drawing/2014/main" val="3791240019"/>
                    </a:ext>
                  </a:extLst>
                </a:gridCol>
                <a:gridCol w="208280">
                  <a:extLst>
                    <a:ext uri="{9D8B030D-6E8A-4147-A177-3AD203B41FA5}">
                      <a16:colId xmlns:a16="http://schemas.microsoft.com/office/drawing/2014/main" val="3316910103"/>
                    </a:ext>
                  </a:extLst>
                </a:gridCol>
                <a:gridCol w="208280">
                  <a:extLst>
                    <a:ext uri="{9D8B030D-6E8A-4147-A177-3AD203B41FA5}">
                      <a16:colId xmlns:a16="http://schemas.microsoft.com/office/drawing/2014/main" val="1909502992"/>
                    </a:ext>
                  </a:extLst>
                </a:gridCol>
              </a:tblGrid>
              <a:tr h="370840">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749897913"/>
                  </a:ext>
                </a:extLst>
              </a:tr>
              <a:tr h="370840">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719227443"/>
                  </a:ext>
                </a:extLst>
              </a:tr>
              <a:tr h="370840">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919293746"/>
                  </a:ext>
                </a:extLst>
              </a:tr>
            </a:tbl>
          </a:graphicData>
        </a:graphic>
      </p:graphicFrame>
      <p:sp>
        <p:nvSpPr>
          <p:cNvPr id="4" name="Slide Number Placeholder 3">
            <a:extLst>
              <a:ext uri="{FF2B5EF4-FFF2-40B4-BE49-F238E27FC236}">
                <a16:creationId xmlns:a16="http://schemas.microsoft.com/office/drawing/2014/main" id="{F7E3E4A4-9615-2820-A1D3-F80E51FB941F}"/>
              </a:ext>
            </a:extLst>
          </p:cNvPr>
          <p:cNvSpPr>
            <a:spLocks noGrp="1"/>
          </p:cNvSpPr>
          <p:nvPr>
            <p:ph type="sldNum" sz="quarter" idx="12"/>
          </p:nvPr>
        </p:nvSpPr>
        <p:spPr/>
        <p:txBody>
          <a:bodyPr/>
          <a:lstStyle/>
          <a:p>
            <a:fld id="{E66A9157-7F1D-4B0D-8F15-A296E773E708}" type="slidenum">
              <a:rPr lang="en-US" altLang="en-US" smtClean="0"/>
              <a:pPr/>
              <a:t>28</a:t>
            </a:fld>
            <a:endParaRPr lang="en-US" altLang="en-US"/>
          </a:p>
        </p:txBody>
      </p:sp>
      <p:graphicFrame>
        <p:nvGraphicFramePr>
          <p:cNvPr id="6" name="Table 5">
            <a:extLst>
              <a:ext uri="{FF2B5EF4-FFF2-40B4-BE49-F238E27FC236}">
                <a16:creationId xmlns:a16="http://schemas.microsoft.com/office/drawing/2014/main" id="{B008445E-8CD0-41F4-595D-021F4839289C}"/>
              </a:ext>
            </a:extLst>
          </p:cNvPr>
          <p:cNvGraphicFramePr>
            <a:graphicFrameLocks noGrp="1"/>
          </p:cNvGraphicFramePr>
          <p:nvPr>
            <p:extLst>
              <p:ext uri="{D42A27DB-BD31-4B8C-83A1-F6EECF244321}">
                <p14:modId xmlns:p14="http://schemas.microsoft.com/office/powerpoint/2010/main" val="2960426069"/>
              </p:ext>
            </p:extLst>
          </p:nvPr>
        </p:nvGraphicFramePr>
        <p:xfrm>
          <a:off x="7123764" y="1656555"/>
          <a:ext cx="4064000" cy="3383280"/>
        </p:xfrm>
        <a:graphic>
          <a:graphicData uri="http://schemas.openxmlformats.org/drawingml/2006/table">
            <a:tbl>
              <a:tblPr firstRow="1" bandRow="1">
                <a:tableStyleId>{69CE5A3F-FDA1-46C1-9C48-705AF0E73451}</a:tableStyleId>
              </a:tblPr>
              <a:tblGrid>
                <a:gridCol w="4064000">
                  <a:extLst>
                    <a:ext uri="{9D8B030D-6E8A-4147-A177-3AD203B41FA5}">
                      <a16:colId xmlns:a16="http://schemas.microsoft.com/office/drawing/2014/main" val="987485534"/>
                    </a:ext>
                  </a:extLst>
                </a:gridCol>
              </a:tblGrid>
              <a:tr h="370840">
                <a:tc>
                  <a:txBody>
                    <a:bodyPr/>
                    <a:lstStyle/>
                    <a:p>
                      <a:r>
                        <a:rPr lang="en-US" sz="2000" b="1" dirty="0">
                          <a:solidFill>
                            <a:srgbClr val="C00000"/>
                          </a:solidFill>
                        </a:rPr>
                        <a:t>Wavelength Filters</a:t>
                      </a:r>
                      <a:endParaRPr lang="en-IN" sz="2000" b="1" dirty="0">
                        <a:solidFill>
                          <a:srgbClr val="C00000"/>
                        </a:solidFill>
                      </a:endParaRPr>
                    </a:p>
                  </a:txBody>
                  <a:tcPr/>
                </a:tc>
                <a:extLst>
                  <a:ext uri="{0D108BD9-81ED-4DB2-BD59-A6C34878D82A}">
                    <a16:rowId xmlns:a16="http://schemas.microsoft.com/office/drawing/2014/main" val="759642737"/>
                  </a:ext>
                </a:extLst>
              </a:tr>
              <a:tr h="370840">
                <a:tc>
                  <a:txBody>
                    <a:bodyPr/>
                    <a:lstStyle/>
                    <a:p>
                      <a:r>
                        <a:rPr lang="en-US" sz="2000" b="1" dirty="0" err="1">
                          <a:solidFill>
                            <a:srgbClr val="7030A0"/>
                          </a:solidFill>
                        </a:rPr>
                        <a:t>Lithrow</a:t>
                      </a:r>
                      <a:r>
                        <a:rPr lang="en-US" sz="2000" b="1" dirty="0">
                          <a:solidFill>
                            <a:srgbClr val="7030A0"/>
                          </a:solidFill>
                        </a:rPr>
                        <a:t> mounted diffraction grating</a:t>
                      </a:r>
                      <a:endParaRPr lang="en-IN" sz="2000" b="1" dirty="0">
                        <a:solidFill>
                          <a:srgbClr val="7030A0"/>
                        </a:solidFill>
                      </a:endParaRPr>
                    </a:p>
                  </a:txBody>
                  <a:tcPr/>
                </a:tc>
                <a:extLst>
                  <a:ext uri="{0D108BD9-81ED-4DB2-BD59-A6C34878D82A}">
                    <a16:rowId xmlns:a16="http://schemas.microsoft.com/office/drawing/2014/main" val="4051711724"/>
                  </a:ext>
                </a:extLst>
              </a:tr>
              <a:tr h="370840">
                <a:tc>
                  <a:txBody>
                    <a:bodyPr/>
                    <a:lstStyle/>
                    <a:p>
                      <a:r>
                        <a:rPr lang="en-US" sz="2000" b="1" dirty="0">
                          <a:solidFill>
                            <a:srgbClr val="7030A0"/>
                          </a:solidFill>
                        </a:rPr>
                        <a:t>Multilayer Interference Filter</a:t>
                      </a:r>
                      <a:endParaRPr lang="en-IN" sz="2000" b="1" dirty="0">
                        <a:solidFill>
                          <a:srgbClr val="7030A0"/>
                        </a:solidFill>
                      </a:endParaRPr>
                    </a:p>
                  </a:txBody>
                  <a:tcPr/>
                </a:tc>
                <a:extLst>
                  <a:ext uri="{0D108BD9-81ED-4DB2-BD59-A6C34878D82A}">
                    <a16:rowId xmlns:a16="http://schemas.microsoft.com/office/drawing/2014/main" val="3023747461"/>
                  </a:ext>
                </a:extLst>
              </a:tr>
              <a:tr h="370840">
                <a:tc>
                  <a:txBody>
                    <a:bodyPr/>
                    <a:lstStyle/>
                    <a:p>
                      <a:r>
                        <a:rPr lang="en-US" sz="2000" b="1" dirty="0">
                          <a:solidFill>
                            <a:schemeClr val="tx1"/>
                          </a:solidFill>
                        </a:rPr>
                        <a:t>Fiber Brag Grating</a:t>
                      </a:r>
                      <a:endParaRPr lang="en-IN" sz="2000" b="1" dirty="0">
                        <a:solidFill>
                          <a:schemeClr val="tx1"/>
                        </a:solidFill>
                      </a:endParaRPr>
                    </a:p>
                  </a:txBody>
                  <a:tcPr/>
                </a:tc>
                <a:extLst>
                  <a:ext uri="{0D108BD9-81ED-4DB2-BD59-A6C34878D82A}">
                    <a16:rowId xmlns:a16="http://schemas.microsoft.com/office/drawing/2014/main" val="1619785268"/>
                  </a:ext>
                </a:extLst>
              </a:tr>
              <a:tr h="370840">
                <a:tc>
                  <a:txBody>
                    <a:bodyPr/>
                    <a:lstStyle/>
                    <a:p>
                      <a:r>
                        <a:rPr lang="en-US" sz="2000" b="1" dirty="0"/>
                        <a:t>Fiber Grating (Slits)</a:t>
                      </a:r>
                      <a:endParaRPr lang="en-IN" sz="2000" b="1" dirty="0"/>
                    </a:p>
                  </a:txBody>
                  <a:tcPr/>
                </a:tc>
                <a:extLst>
                  <a:ext uri="{0D108BD9-81ED-4DB2-BD59-A6C34878D82A}">
                    <a16:rowId xmlns:a16="http://schemas.microsoft.com/office/drawing/2014/main" val="3143805667"/>
                  </a:ext>
                </a:extLst>
              </a:tr>
              <a:tr h="370840">
                <a:tc>
                  <a:txBody>
                    <a:bodyPr/>
                    <a:lstStyle/>
                    <a:p>
                      <a:r>
                        <a:rPr lang="en-US" sz="2000" b="1" dirty="0"/>
                        <a:t>Fabry Perot filter (Thin Film Filter)</a:t>
                      </a:r>
                      <a:endParaRPr lang="en-IN" sz="2000" b="1" dirty="0"/>
                    </a:p>
                  </a:txBody>
                  <a:tcPr/>
                </a:tc>
                <a:extLst>
                  <a:ext uri="{0D108BD9-81ED-4DB2-BD59-A6C34878D82A}">
                    <a16:rowId xmlns:a16="http://schemas.microsoft.com/office/drawing/2014/main" val="19323718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dirty="0"/>
                        <a:t>Arrayed Waveguide Grating</a:t>
                      </a:r>
                      <a:endParaRPr lang="en-IN" sz="2000" b="1" dirty="0"/>
                    </a:p>
                  </a:txBody>
                  <a:tcPr/>
                </a:tc>
                <a:extLst>
                  <a:ext uri="{0D108BD9-81ED-4DB2-BD59-A6C34878D82A}">
                    <a16:rowId xmlns:a16="http://schemas.microsoft.com/office/drawing/2014/main" val="988173239"/>
                  </a:ext>
                </a:extLst>
              </a:tr>
            </a:tbl>
          </a:graphicData>
        </a:graphic>
      </p:graphicFrame>
      <p:graphicFrame>
        <p:nvGraphicFramePr>
          <p:cNvPr id="7" name="Table 6">
            <a:extLst>
              <a:ext uri="{FF2B5EF4-FFF2-40B4-BE49-F238E27FC236}">
                <a16:creationId xmlns:a16="http://schemas.microsoft.com/office/drawing/2014/main" id="{95E7F72A-95C4-E9DD-F114-C2F5F05CE79F}"/>
              </a:ext>
            </a:extLst>
          </p:cNvPr>
          <p:cNvGraphicFramePr>
            <a:graphicFrameLocks noGrp="1"/>
          </p:cNvGraphicFramePr>
          <p:nvPr>
            <p:extLst>
              <p:ext uri="{D42A27DB-BD31-4B8C-83A1-F6EECF244321}">
                <p14:modId xmlns:p14="http://schemas.microsoft.com/office/powerpoint/2010/main" val="2897492489"/>
              </p:ext>
            </p:extLst>
          </p:nvPr>
        </p:nvGraphicFramePr>
        <p:xfrm>
          <a:off x="1643357" y="1656555"/>
          <a:ext cx="3689039" cy="3200400"/>
        </p:xfrm>
        <a:graphic>
          <a:graphicData uri="http://schemas.openxmlformats.org/drawingml/2006/table">
            <a:tbl>
              <a:tblPr firstRow="1" bandRow="1">
                <a:tableStyleId>{69CE5A3F-FDA1-46C1-9C48-705AF0E73451}</a:tableStyleId>
              </a:tblPr>
              <a:tblGrid>
                <a:gridCol w="3689039">
                  <a:extLst>
                    <a:ext uri="{9D8B030D-6E8A-4147-A177-3AD203B41FA5}">
                      <a16:colId xmlns:a16="http://schemas.microsoft.com/office/drawing/2014/main" val="973969037"/>
                    </a:ext>
                  </a:extLst>
                </a:gridCol>
              </a:tblGrid>
              <a:tr h="370840">
                <a:tc>
                  <a:txBody>
                    <a:bodyPr/>
                    <a:lstStyle/>
                    <a:p>
                      <a:r>
                        <a:rPr lang="en-US" sz="2000" b="1" dirty="0">
                          <a:solidFill>
                            <a:srgbClr val="C00000"/>
                          </a:solidFill>
                        </a:rPr>
                        <a:t>WDM Couplers</a:t>
                      </a:r>
                      <a:endParaRPr lang="en-IN" sz="2000" b="1" dirty="0">
                        <a:solidFill>
                          <a:srgbClr val="C00000"/>
                        </a:solidFill>
                      </a:endParaRPr>
                    </a:p>
                  </a:txBody>
                  <a:tcPr/>
                </a:tc>
                <a:extLst>
                  <a:ext uri="{0D108BD9-81ED-4DB2-BD59-A6C34878D82A}">
                    <a16:rowId xmlns:a16="http://schemas.microsoft.com/office/drawing/2014/main" val="4124258508"/>
                  </a:ext>
                </a:extLst>
              </a:tr>
              <a:tr h="370840">
                <a:tc>
                  <a:txBody>
                    <a:bodyPr/>
                    <a:lstStyle/>
                    <a:p>
                      <a:r>
                        <a:rPr lang="en-US" sz="2000" b="1" dirty="0" err="1">
                          <a:solidFill>
                            <a:srgbClr val="7030A0"/>
                          </a:solidFill>
                        </a:rPr>
                        <a:t>Lithrow</a:t>
                      </a:r>
                      <a:r>
                        <a:rPr lang="en-US" sz="2000" b="1" dirty="0">
                          <a:solidFill>
                            <a:srgbClr val="7030A0"/>
                          </a:solidFill>
                        </a:rPr>
                        <a:t> mounted diffraction grating with conventional lens</a:t>
                      </a:r>
                      <a:endParaRPr lang="en-IN" sz="2000" b="1" dirty="0">
                        <a:solidFill>
                          <a:srgbClr val="7030A0"/>
                        </a:solidFill>
                      </a:endParaRPr>
                    </a:p>
                  </a:txBody>
                  <a:tcPr/>
                </a:tc>
                <a:extLst>
                  <a:ext uri="{0D108BD9-81ED-4DB2-BD59-A6C34878D82A}">
                    <a16:rowId xmlns:a16="http://schemas.microsoft.com/office/drawing/2014/main" val="3185808892"/>
                  </a:ext>
                </a:extLst>
              </a:tr>
              <a:tr h="370840">
                <a:tc>
                  <a:txBody>
                    <a:bodyPr/>
                    <a:lstStyle/>
                    <a:p>
                      <a:r>
                        <a:rPr lang="en-US" sz="2000" b="1" dirty="0">
                          <a:solidFill>
                            <a:srgbClr val="7030A0"/>
                          </a:solidFill>
                        </a:rPr>
                        <a:t>Diffraction grating with Grin rod lens</a:t>
                      </a:r>
                      <a:endParaRPr lang="en-IN" sz="2000" b="1" dirty="0">
                        <a:solidFill>
                          <a:srgbClr val="7030A0"/>
                        </a:solidFill>
                      </a:endParaRPr>
                    </a:p>
                  </a:txBody>
                  <a:tcPr/>
                </a:tc>
                <a:extLst>
                  <a:ext uri="{0D108BD9-81ED-4DB2-BD59-A6C34878D82A}">
                    <a16:rowId xmlns:a16="http://schemas.microsoft.com/office/drawing/2014/main" val="816571378"/>
                  </a:ext>
                </a:extLst>
              </a:tr>
              <a:tr h="370840">
                <a:tc>
                  <a:txBody>
                    <a:bodyPr/>
                    <a:lstStyle/>
                    <a:p>
                      <a:r>
                        <a:rPr lang="en-US" sz="2000" b="1" dirty="0">
                          <a:solidFill>
                            <a:srgbClr val="7030A0"/>
                          </a:solidFill>
                        </a:rPr>
                        <a:t>Multilayer Interference filter</a:t>
                      </a:r>
                      <a:endParaRPr lang="en-IN" sz="2000" b="1" dirty="0">
                        <a:solidFill>
                          <a:srgbClr val="7030A0"/>
                        </a:solidFill>
                      </a:endParaRPr>
                    </a:p>
                  </a:txBody>
                  <a:tcPr/>
                </a:tc>
                <a:extLst>
                  <a:ext uri="{0D108BD9-81ED-4DB2-BD59-A6C34878D82A}">
                    <a16:rowId xmlns:a16="http://schemas.microsoft.com/office/drawing/2014/main" val="3424426696"/>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dirty="0">
                          <a:solidFill>
                            <a:srgbClr val="7030A0"/>
                          </a:solidFill>
                        </a:rPr>
                        <a:t>Multilayer Interference filter</a:t>
                      </a:r>
                      <a:endParaRPr lang="en-IN" sz="2000" b="1" dirty="0">
                        <a:solidFill>
                          <a:srgbClr val="7030A0"/>
                        </a:solidFill>
                      </a:endParaRPr>
                    </a:p>
                    <a:p>
                      <a:r>
                        <a:rPr lang="en-IN" sz="2000" b="1" dirty="0">
                          <a:solidFill>
                            <a:srgbClr val="7030A0"/>
                          </a:solidFill>
                        </a:rPr>
                        <a:t> with Grin Rod Lens</a:t>
                      </a:r>
                    </a:p>
                  </a:txBody>
                  <a:tcPr/>
                </a:tc>
                <a:extLst>
                  <a:ext uri="{0D108BD9-81ED-4DB2-BD59-A6C34878D82A}">
                    <a16:rowId xmlns:a16="http://schemas.microsoft.com/office/drawing/2014/main" val="2033890059"/>
                  </a:ext>
                </a:extLst>
              </a:tr>
            </a:tbl>
          </a:graphicData>
        </a:graphic>
      </p:graphicFrame>
    </p:spTree>
    <p:extLst>
      <p:ext uri="{BB962C8B-B14F-4D97-AF65-F5344CB8AC3E}">
        <p14:creationId xmlns:p14="http://schemas.microsoft.com/office/powerpoint/2010/main" val="2071059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4338" y="737617"/>
            <a:ext cx="11623717" cy="4325970"/>
          </a:xfrm>
          <a:prstGeom prst="rect">
            <a:avLst/>
          </a:prstGeom>
        </p:spPr>
        <p:txBody>
          <a:bodyPr vert="horz" wrap="square" lIns="0" tIns="16933" rIns="0" bIns="0" rtlCol="0">
            <a:spAutoFit/>
          </a:bodyPr>
          <a:lstStyle/>
          <a:p>
            <a:pPr marL="474121" marR="10160" indent="-457189" algn="just">
              <a:spcBef>
                <a:spcPts val="133"/>
              </a:spcBef>
              <a:buChar char="●"/>
              <a:tabLst>
                <a:tab pos="474121" algn="l"/>
              </a:tabLst>
            </a:pPr>
            <a:r>
              <a:rPr sz="2800" dirty="0"/>
              <a:t>A </a:t>
            </a:r>
            <a:r>
              <a:rPr sz="2800" spc="-7" dirty="0"/>
              <a:t>multiplexer combines signals at different wavelengths </a:t>
            </a:r>
            <a:r>
              <a:rPr sz="2800" dirty="0"/>
              <a:t>on its </a:t>
            </a:r>
            <a:r>
              <a:rPr sz="2800" spc="-7" dirty="0"/>
              <a:t>input </a:t>
            </a:r>
            <a:r>
              <a:rPr sz="2800" dirty="0"/>
              <a:t>ports  </a:t>
            </a:r>
            <a:r>
              <a:rPr sz="2800" spc="-7" dirty="0"/>
              <a:t>onto a </a:t>
            </a:r>
            <a:r>
              <a:rPr sz="2800" dirty="0"/>
              <a:t>common </a:t>
            </a:r>
            <a:r>
              <a:rPr sz="2800" spc="-7" dirty="0"/>
              <a:t>output </a:t>
            </a:r>
            <a:r>
              <a:rPr sz="2800" dirty="0"/>
              <a:t>port, </a:t>
            </a:r>
            <a:r>
              <a:rPr sz="2800" spc="-7" dirty="0"/>
              <a:t>and a demultiplexer performs </a:t>
            </a:r>
            <a:r>
              <a:rPr sz="2800" dirty="0"/>
              <a:t>the </a:t>
            </a:r>
            <a:r>
              <a:rPr sz="2800" spc="-7" dirty="0"/>
              <a:t>opposite  function.</a:t>
            </a:r>
            <a:endParaRPr sz="2800" dirty="0"/>
          </a:p>
          <a:p>
            <a:pPr marL="474121" marR="7620" indent="-457189" algn="just">
              <a:buChar char="●"/>
              <a:tabLst>
                <a:tab pos="474121" algn="l"/>
              </a:tabLst>
            </a:pPr>
            <a:r>
              <a:rPr sz="2800" spc="-7" dirty="0"/>
              <a:t>Multiplexers </a:t>
            </a:r>
            <a:r>
              <a:rPr sz="2800" dirty="0"/>
              <a:t>and </a:t>
            </a:r>
            <a:r>
              <a:rPr sz="2800" spc="-7" dirty="0"/>
              <a:t>demultiplexers are used </a:t>
            </a:r>
            <a:r>
              <a:rPr sz="2800" dirty="0"/>
              <a:t>in </a:t>
            </a:r>
            <a:endParaRPr lang="en-US" sz="2800" dirty="0"/>
          </a:p>
          <a:p>
            <a:pPr marL="16932" marR="7620" lvl="4" algn="just">
              <a:tabLst>
                <a:tab pos="474121" algn="l"/>
              </a:tabLst>
            </a:pPr>
            <a:r>
              <a:rPr lang="en-IN" sz="2800" dirty="0">
                <a:solidFill>
                  <a:srgbClr val="FF0000"/>
                </a:solidFill>
              </a:rPr>
              <a:t>		</a:t>
            </a:r>
            <a:r>
              <a:rPr sz="2800" dirty="0">
                <a:solidFill>
                  <a:srgbClr val="FF0000"/>
                </a:solidFill>
              </a:rPr>
              <a:t>WDM </a:t>
            </a:r>
            <a:r>
              <a:rPr sz="2800" spc="-7" dirty="0">
                <a:solidFill>
                  <a:srgbClr val="FF0000"/>
                </a:solidFill>
              </a:rPr>
              <a:t>terminals</a:t>
            </a:r>
            <a:endParaRPr lang="en-US" sz="2800" spc="-7" dirty="0">
              <a:solidFill>
                <a:srgbClr val="FF0000"/>
              </a:solidFill>
            </a:endParaRPr>
          </a:p>
          <a:p>
            <a:pPr marL="16932" marR="7620" lvl="4" algn="just">
              <a:tabLst>
                <a:tab pos="474121" algn="l"/>
              </a:tabLst>
            </a:pPr>
            <a:r>
              <a:rPr lang="en-IN" sz="2800" spc="-7" dirty="0">
                <a:solidFill>
                  <a:srgbClr val="FF0000"/>
                </a:solidFill>
              </a:rPr>
              <a:t>		Larger</a:t>
            </a:r>
            <a:r>
              <a:rPr sz="2800" spc="-7" dirty="0">
                <a:solidFill>
                  <a:srgbClr val="FF0000"/>
                </a:solidFill>
              </a:rPr>
              <a:t> </a:t>
            </a:r>
            <a:r>
              <a:rPr sz="2800" spc="-13" dirty="0">
                <a:solidFill>
                  <a:srgbClr val="FF0000"/>
                </a:solidFill>
              </a:rPr>
              <a:t>wavelength </a:t>
            </a:r>
            <a:r>
              <a:rPr sz="2800" dirty="0">
                <a:solidFill>
                  <a:srgbClr val="FF0000"/>
                </a:solidFill>
              </a:rPr>
              <a:t>cross </a:t>
            </a:r>
            <a:r>
              <a:rPr sz="2800" spc="-7" dirty="0">
                <a:solidFill>
                  <a:srgbClr val="FF0000"/>
                </a:solidFill>
              </a:rPr>
              <a:t>connects</a:t>
            </a:r>
            <a:r>
              <a:rPr lang="en-US" sz="2800" spc="-7" dirty="0">
                <a:solidFill>
                  <a:srgbClr val="FF0000"/>
                </a:solidFill>
              </a:rPr>
              <a:t>, </a:t>
            </a:r>
            <a:r>
              <a:rPr sz="2800" spc="-7" dirty="0">
                <a:solidFill>
                  <a:srgbClr val="FF0000"/>
                </a:solidFill>
              </a:rPr>
              <a:t>and </a:t>
            </a:r>
            <a:endParaRPr lang="en-US" sz="2800" spc="-7" dirty="0">
              <a:solidFill>
                <a:srgbClr val="FF0000"/>
              </a:solidFill>
            </a:endParaRPr>
          </a:p>
          <a:p>
            <a:pPr marL="16932" marR="7620" lvl="4" algn="just">
              <a:tabLst>
                <a:tab pos="474121" algn="l"/>
              </a:tabLst>
            </a:pPr>
            <a:r>
              <a:rPr lang="en-IN" sz="2800" spc="-7" dirty="0">
                <a:solidFill>
                  <a:srgbClr val="FF0000"/>
                </a:solidFill>
              </a:rPr>
              <a:t>		W</a:t>
            </a:r>
            <a:r>
              <a:rPr sz="2800" spc="-13" dirty="0" err="1">
                <a:solidFill>
                  <a:srgbClr val="FF0000"/>
                </a:solidFill>
              </a:rPr>
              <a:t>avelength</a:t>
            </a:r>
            <a:r>
              <a:rPr sz="2800" spc="-13" dirty="0">
                <a:solidFill>
                  <a:srgbClr val="FF0000"/>
                </a:solidFill>
              </a:rPr>
              <a:t> </a:t>
            </a:r>
            <a:r>
              <a:rPr sz="2800" spc="-7" dirty="0">
                <a:solidFill>
                  <a:srgbClr val="FF0000"/>
                </a:solidFill>
              </a:rPr>
              <a:t>add/drop</a:t>
            </a:r>
            <a:r>
              <a:rPr sz="2800" spc="272" dirty="0">
                <a:solidFill>
                  <a:srgbClr val="FF0000"/>
                </a:solidFill>
              </a:rPr>
              <a:t> </a:t>
            </a:r>
            <a:r>
              <a:rPr sz="2800" spc="-7" dirty="0">
                <a:solidFill>
                  <a:srgbClr val="FF0000"/>
                </a:solidFill>
              </a:rPr>
              <a:t>multiplexers.</a:t>
            </a:r>
            <a:endParaRPr sz="2800" dirty="0">
              <a:solidFill>
                <a:srgbClr val="FF0000"/>
              </a:solidFill>
            </a:endParaRPr>
          </a:p>
          <a:p>
            <a:pPr marL="474121" marR="6773" indent="-457189" algn="just">
              <a:buChar char="●"/>
              <a:tabLst>
                <a:tab pos="474121" algn="l"/>
              </a:tabLst>
            </a:pPr>
            <a:r>
              <a:rPr sz="2800" dirty="0"/>
              <a:t>A </a:t>
            </a:r>
            <a:r>
              <a:rPr sz="2800" spc="-7" dirty="0"/>
              <a:t>multiplexer, which combines multiple wavelengths into a single fiber. </a:t>
            </a:r>
            <a:r>
              <a:rPr sz="2800" dirty="0"/>
              <a:t>In  the </a:t>
            </a:r>
            <a:r>
              <a:rPr sz="2800" spc="-7" dirty="0"/>
              <a:t>reverse direction, </a:t>
            </a:r>
            <a:r>
              <a:rPr sz="2800" dirty="0"/>
              <a:t>the same </a:t>
            </a:r>
            <a:r>
              <a:rPr sz="2800" spc="-7" dirty="0"/>
              <a:t>device acts as </a:t>
            </a:r>
            <a:r>
              <a:rPr sz="2800" dirty="0"/>
              <a:t>a </a:t>
            </a:r>
            <a:r>
              <a:rPr sz="2800" spc="-7" dirty="0"/>
              <a:t>demultiplexer </a:t>
            </a:r>
            <a:r>
              <a:rPr sz="2800" dirty="0"/>
              <a:t>to </a:t>
            </a:r>
            <a:r>
              <a:rPr sz="2800" spc="-7" dirty="0"/>
              <a:t>separate  the different</a:t>
            </a:r>
            <a:r>
              <a:rPr sz="2800" dirty="0"/>
              <a:t> </a:t>
            </a:r>
            <a:r>
              <a:rPr sz="2800" spc="-13" dirty="0"/>
              <a:t>wavelengths.</a:t>
            </a:r>
            <a:endParaRPr sz="2800" dirty="0"/>
          </a:p>
        </p:txBody>
      </p:sp>
      <p:sp>
        <p:nvSpPr>
          <p:cNvPr id="3" name="object 3"/>
          <p:cNvSpPr txBox="1">
            <a:spLocks noGrp="1"/>
          </p:cNvSpPr>
          <p:nvPr>
            <p:ph type="title"/>
          </p:nvPr>
        </p:nvSpPr>
        <p:spPr>
          <a:xfrm>
            <a:off x="147660" y="108997"/>
            <a:ext cx="6841913" cy="522365"/>
          </a:xfrm>
          <a:prstGeom prst="rect">
            <a:avLst/>
          </a:prstGeom>
        </p:spPr>
        <p:txBody>
          <a:bodyPr spcFirstLastPara="1" vert="horz" wrap="square" lIns="0" tIns="16933" rIns="0" bIns="0" rtlCol="0" anchor="t" anchorCtr="0">
            <a:spAutoFit/>
          </a:bodyPr>
          <a:lstStyle/>
          <a:p>
            <a:pPr marL="16933">
              <a:spcBef>
                <a:spcPts val="133"/>
              </a:spcBef>
            </a:pPr>
            <a:r>
              <a:rPr sz="3200" b="1" spc="-7" dirty="0"/>
              <a:t>Multiplexers </a:t>
            </a:r>
            <a:r>
              <a:rPr sz="3200" b="1" dirty="0"/>
              <a:t>and</a:t>
            </a:r>
            <a:r>
              <a:rPr sz="3200" b="1" spc="-67" dirty="0"/>
              <a:t> </a:t>
            </a:r>
            <a:r>
              <a:rPr sz="3200" b="1" dirty="0"/>
              <a:t>Filters</a:t>
            </a:r>
          </a:p>
        </p:txBody>
      </p:sp>
      <p:sp>
        <p:nvSpPr>
          <p:cNvPr id="4" name="object 4"/>
          <p:cNvSpPr/>
          <p:nvPr/>
        </p:nvSpPr>
        <p:spPr>
          <a:xfrm>
            <a:off x="3463818" y="5063587"/>
            <a:ext cx="5603844" cy="1562399"/>
          </a:xfrm>
          <a:prstGeom prst="rect">
            <a:avLst/>
          </a:prstGeom>
          <a:blipFill>
            <a:blip r:embed="rId2" cstate="print"/>
            <a:stretch>
              <a:fillRect/>
            </a:stretch>
          </a:blipFill>
        </p:spPr>
        <p:txBody>
          <a:bodyPr wrap="square" lIns="0" tIns="0" rIns="0" bIns="0" rtlCol="0"/>
          <a:lstStyle/>
          <a:p>
            <a:endParaRPr sz="1867"/>
          </a:p>
        </p:txBody>
      </p:sp>
      <p:cxnSp>
        <p:nvCxnSpPr>
          <p:cNvPr id="6" name="Straight Connector 5">
            <a:extLst>
              <a:ext uri="{FF2B5EF4-FFF2-40B4-BE49-F238E27FC236}">
                <a16:creationId xmlns:a16="http://schemas.microsoft.com/office/drawing/2014/main" id="{C472C01E-79D3-7B2A-92AD-F8B2FE866AC4}"/>
              </a:ext>
            </a:extLst>
          </p:cNvPr>
          <p:cNvCxnSpPr/>
          <p:nvPr/>
        </p:nvCxnSpPr>
        <p:spPr>
          <a:xfrm>
            <a:off x="3904701" y="4204751"/>
            <a:ext cx="70387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94765BA-5286-636B-4381-51F328A99147}"/>
              </a:ext>
            </a:extLst>
          </p:cNvPr>
          <p:cNvCxnSpPr/>
          <p:nvPr/>
        </p:nvCxnSpPr>
        <p:spPr>
          <a:xfrm>
            <a:off x="4161242" y="1207434"/>
            <a:ext cx="70387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068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6987" y="1695704"/>
            <a:ext cx="10612120" cy="4459084"/>
          </a:xfrm>
          <a:prstGeom prst="rect">
            <a:avLst/>
          </a:prstGeom>
        </p:spPr>
        <p:txBody>
          <a:bodyPr vert="horz" wrap="square" lIns="0" tIns="14393" rIns="0" bIns="0" rtlCol="0">
            <a:spAutoFit/>
          </a:bodyPr>
          <a:lstStyle/>
          <a:p>
            <a:pPr marL="474121" marR="7620" indent="-457189" algn="just">
              <a:lnSpc>
                <a:spcPct val="100600"/>
              </a:lnSpc>
              <a:spcBef>
                <a:spcPts val="113"/>
              </a:spcBef>
              <a:buChar char="●"/>
              <a:tabLst>
                <a:tab pos="474121" algn="l"/>
              </a:tabLst>
            </a:pPr>
            <a:r>
              <a:rPr sz="2400" spc="-7" dirty="0"/>
              <a:t>Similarly, a fraction</a:t>
            </a:r>
            <a:r>
              <a:rPr sz="2400" i="1" spc="-7" dirty="0">
                <a:solidFill>
                  <a:srgbClr val="FF0000"/>
                </a:solidFill>
                <a:latin typeface="Georgia"/>
                <a:cs typeface="Georgia"/>
              </a:rPr>
              <a:t>1−α </a:t>
            </a:r>
            <a:r>
              <a:rPr sz="2400" dirty="0"/>
              <a:t>the </a:t>
            </a:r>
            <a:r>
              <a:rPr sz="2400" spc="-7" dirty="0"/>
              <a:t>power </a:t>
            </a:r>
            <a:r>
              <a:rPr sz="2400" dirty="0"/>
              <a:t>from </a:t>
            </a:r>
            <a:r>
              <a:rPr sz="2400" spc="-7" dirty="0"/>
              <a:t>input 2 is distributed </a:t>
            </a:r>
            <a:r>
              <a:rPr sz="2400" dirty="0"/>
              <a:t>to </a:t>
            </a:r>
            <a:r>
              <a:rPr sz="2400" spc="-7" dirty="0"/>
              <a:t>output 1 </a:t>
            </a:r>
            <a:r>
              <a:rPr sz="2400" dirty="0"/>
              <a:t>and  </a:t>
            </a:r>
            <a:r>
              <a:rPr sz="2400" spc="-7" dirty="0"/>
              <a:t>the remaining </a:t>
            </a:r>
            <a:r>
              <a:rPr sz="2400" spc="-20" dirty="0"/>
              <a:t>power </a:t>
            </a:r>
            <a:r>
              <a:rPr sz="2400" dirty="0"/>
              <a:t>to </a:t>
            </a:r>
            <a:r>
              <a:rPr sz="2400" spc="-7" dirty="0"/>
              <a:t>output</a:t>
            </a:r>
            <a:r>
              <a:rPr sz="2400" spc="113" dirty="0"/>
              <a:t> </a:t>
            </a:r>
            <a:r>
              <a:rPr sz="2400" spc="-7" dirty="0"/>
              <a:t>2.</a:t>
            </a:r>
            <a:endParaRPr sz="2400"/>
          </a:p>
          <a:p>
            <a:pPr marL="474121" indent="-457189" algn="just">
              <a:lnSpc>
                <a:spcPts val="2867"/>
              </a:lnSpc>
              <a:buChar char="●"/>
              <a:tabLst>
                <a:tab pos="474121" algn="l"/>
              </a:tabLst>
            </a:pPr>
            <a:r>
              <a:rPr sz="2400" dirty="0"/>
              <a:t>We </a:t>
            </a:r>
            <a:r>
              <a:rPr sz="2400" spc="-7" dirty="0"/>
              <a:t>call </a:t>
            </a:r>
            <a:r>
              <a:rPr sz="2400" i="1" dirty="0">
                <a:solidFill>
                  <a:srgbClr val="FF0000"/>
                </a:solidFill>
                <a:latin typeface="Georgia"/>
                <a:cs typeface="Georgia"/>
              </a:rPr>
              <a:t>α </a:t>
            </a:r>
            <a:r>
              <a:rPr sz="2400" dirty="0"/>
              <a:t>the </a:t>
            </a:r>
            <a:r>
              <a:rPr sz="2400" spc="-7" dirty="0"/>
              <a:t>“coupling</a:t>
            </a:r>
            <a:r>
              <a:rPr sz="2400" spc="93" dirty="0"/>
              <a:t> </a:t>
            </a:r>
            <a:r>
              <a:rPr sz="2400" spc="-7" dirty="0"/>
              <a:t>ratio”.</a:t>
            </a:r>
            <a:endParaRPr sz="2400"/>
          </a:p>
          <a:p>
            <a:pPr marL="474121" marR="7620" indent="-457189" algn="just">
              <a:spcBef>
                <a:spcPts val="20"/>
              </a:spcBef>
              <a:buChar char="●"/>
              <a:tabLst>
                <a:tab pos="474121" algn="l"/>
              </a:tabLst>
            </a:pPr>
            <a:r>
              <a:rPr sz="2400" dirty="0"/>
              <a:t>The </a:t>
            </a:r>
            <a:r>
              <a:rPr sz="2400" spc="-7" dirty="0"/>
              <a:t>coupler can be designed </a:t>
            </a:r>
            <a:r>
              <a:rPr sz="2400" dirty="0"/>
              <a:t>to be </a:t>
            </a:r>
            <a:r>
              <a:rPr sz="2400" spc="-7" dirty="0"/>
              <a:t>either wavelength selective </a:t>
            </a:r>
            <a:r>
              <a:rPr sz="2400" spc="-13" dirty="0"/>
              <a:t>or  </a:t>
            </a:r>
            <a:r>
              <a:rPr sz="2400" spc="-7" dirty="0"/>
              <a:t>wavelength independent (sometimes called wavelength </a:t>
            </a:r>
            <a:r>
              <a:rPr sz="2400" dirty="0"/>
              <a:t>flat) </a:t>
            </a:r>
            <a:r>
              <a:rPr sz="2400" spc="-7" dirty="0"/>
              <a:t>over a usefully  </a:t>
            </a:r>
            <a:r>
              <a:rPr sz="2400" spc="-20" dirty="0"/>
              <a:t>wide</a:t>
            </a:r>
            <a:r>
              <a:rPr sz="2400" spc="53" dirty="0"/>
              <a:t> </a:t>
            </a:r>
            <a:r>
              <a:rPr sz="2400" spc="-7" dirty="0"/>
              <a:t>range.</a:t>
            </a:r>
            <a:endParaRPr sz="2400"/>
          </a:p>
          <a:p>
            <a:pPr marL="474121" indent="-457189" algn="just">
              <a:lnSpc>
                <a:spcPts val="2867"/>
              </a:lnSpc>
              <a:buFont typeface="Arial"/>
              <a:buChar char="●"/>
              <a:tabLst>
                <a:tab pos="474121" algn="l"/>
              </a:tabLst>
            </a:pPr>
            <a:r>
              <a:rPr sz="2400" b="1" spc="-7" dirty="0"/>
              <a:t>Wavelength- independent </a:t>
            </a:r>
            <a:r>
              <a:rPr sz="2400" b="1" spc="-13" dirty="0"/>
              <a:t>device</a:t>
            </a:r>
            <a:r>
              <a:rPr sz="2400" spc="-13" dirty="0"/>
              <a:t>, </a:t>
            </a:r>
            <a:r>
              <a:rPr sz="2400" i="1" dirty="0">
                <a:solidFill>
                  <a:srgbClr val="FF0000"/>
                </a:solidFill>
                <a:latin typeface="Georgia"/>
                <a:cs typeface="Georgia"/>
              </a:rPr>
              <a:t>α </a:t>
            </a:r>
            <a:r>
              <a:rPr sz="2400" spc="-7" dirty="0"/>
              <a:t>is </a:t>
            </a:r>
            <a:r>
              <a:rPr sz="2400" spc="-13" dirty="0"/>
              <a:t>independent </a:t>
            </a:r>
            <a:r>
              <a:rPr sz="2400" spc="-7" dirty="0"/>
              <a:t>of </a:t>
            </a:r>
            <a:r>
              <a:rPr sz="2400" dirty="0"/>
              <a:t>the</a:t>
            </a:r>
            <a:r>
              <a:rPr sz="2400" spc="272" dirty="0"/>
              <a:t> </a:t>
            </a:r>
            <a:r>
              <a:rPr sz="2400" spc="-13" dirty="0"/>
              <a:t>wavelength.</a:t>
            </a:r>
            <a:endParaRPr sz="2400"/>
          </a:p>
          <a:p>
            <a:pPr marL="474121" indent="-457189" algn="just">
              <a:buFont typeface="Arial"/>
              <a:buChar char="●"/>
              <a:tabLst>
                <a:tab pos="474121" algn="l"/>
              </a:tabLst>
            </a:pPr>
            <a:r>
              <a:rPr sz="2400" b="1" spc="-7" dirty="0"/>
              <a:t>Wavelength </a:t>
            </a:r>
            <a:r>
              <a:rPr sz="2400" b="1" spc="-13" dirty="0"/>
              <a:t>selective device</a:t>
            </a:r>
            <a:r>
              <a:rPr sz="2400" spc="-13" dirty="0"/>
              <a:t>, </a:t>
            </a:r>
            <a:r>
              <a:rPr sz="2400" i="1" dirty="0">
                <a:solidFill>
                  <a:srgbClr val="FF0000"/>
                </a:solidFill>
                <a:latin typeface="Georgia"/>
                <a:cs typeface="Georgia"/>
              </a:rPr>
              <a:t>α </a:t>
            </a:r>
            <a:r>
              <a:rPr sz="2400" spc="-7" dirty="0"/>
              <a:t>depends on </a:t>
            </a:r>
            <a:r>
              <a:rPr sz="2400" dirty="0"/>
              <a:t>the</a:t>
            </a:r>
            <a:r>
              <a:rPr sz="2400" spc="313" dirty="0"/>
              <a:t> </a:t>
            </a:r>
            <a:r>
              <a:rPr sz="2400" spc="-13" dirty="0"/>
              <a:t>wavelength.</a:t>
            </a:r>
            <a:endParaRPr sz="2400"/>
          </a:p>
          <a:p>
            <a:pPr marL="474121" marR="6773" indent="-457189" algn="just">
              <a:spcBef>
                <a:spcPts val="20"/>
              </a:spcBef>
              <a:buFont typeface="Arial"/>
              <a:buChar char="●"/>
              <a:tabLst>
                <a:tab pos="474121" algn="l"/>
              </a:tabLst>
            </a:pPr>
            <a:r>
              <a:rPr sz="2400" b="1" spc="-7" dirty="0"/>
              <a:t>3 </a:t>
            </a:r>
            <a:r>
              <a:rPr sz="2400" b="1" dirty="0"/>
              <a:t>dB </a:t>
            </a:r>
            <a:r>
              <a:rPr sz="2400" b="1" spc="-7" dirty="0"/>
              <a:t>coupler, </a:t>
            </a:r>
            <a:r>
              <a:rPr sz="2400" spc="-7" dirty="0"/>
              <a:t>a coupler can be used </a:t>
            </a:r>
            <a:r>
              <a:rPr sz="2400" dirty="0"/>
              <a:t>to </a:t>
            </a:r>
            <a:r>
              <a:rPr sz="2400" spc="-7" dirty="0"/>
              <a:t>distribute </a:t>
            </a:r>
            <a:r>
              <a:rPr sz="2400" dirty="0"/>
              <a:t>an </a:t>
            </a:r>
            <a:r>
              <a:rPr sz="2400" spc="-7" dirty="0"/>
              <a:t>input signal </a:t>
            </a:r>
            <a:r>
              <a:rPr sz="2400" dirty="0"/>
              <a:t>equally  </a:t>
            </a:r>
            <a:r>
              <a:rPr sz="2400" spc="-7" dirty="0"/>
              <a:t>among two output ports if </a:t>
            </a:r>
            <a:r>
              <a:rPr sz="2400" dirty="0"/>
              <a:t>the </a:t>
            </a:r>
            <a:r>
              <a:rPr sz="2400" spc="-7" dirty="0"/>
              <a:t>coupling length(</a:t>
            </a:r>
            <a:r>
              <a:rPr sz="2400" i="1" spc="-7" dirty="0">
                <a:solidFill>
                  <a:srgbClr val="FF0000"/>
                </a:solidFill>
                <a:latin typeface="Georgia"/>
                <a:cs typeface="Georgia"/>
              </a:rPr>
              <a:t>l</a:t>
            </a:r>
            <a:r>
              <a:rPr sz="2400" spc="-7" dirty="0"/>
              <a:t>), is adjusted such that half  </a:t>
            </a:r>
            <a:r>
              <a:rPr sz="2400" dirty="0"/>
              <a:t>the </a:t>
            </a:r>
            <a:r>
              <a:rPr sz="2400" spc="-7" dirty="0"/>
              <a:t>power </a:t>
            </a:r>
            <a:r>
              <a:rPr sz="2400" dirty="0"/>
              <a:t>from </a:t>
            </a:r>
            <a:r>
              <a:rPr sz="2400" spc="-7" dirty="0"/>
              <a:t>each input appears at each output. Such </a:t>
            </a:r>
            <a:r>
              <a:rPr sz="2400" dirty="0"/>
              <a:t>a </a:t>
            </a:r>
            <a:r>
              <a:rPr sz="2400" spc="-7" dirty="0"/>
              <a:t>coupler is </a:t>
            </a:r>
            <a:r>
              <a:rPr sz="2400" dirty="0"/>
              <a:t>called  </a:t>
            </a:r>
            <a:r>
              <a:rPr sz="2400" spc="-7" dirty="0"/>
              <a:t>a 3 dB</a:t>
            </a:r>
            <a:r>
              <a:rPr sz="2400" dirty="0"/>
              <a:t> </a:t>
            </a:r>
            <a:r>
              <a:rPr sz="2400" spc="-7" dirty="0"/>
              <a:t>co</a:t>
            </a:r>
            <a:r>
              <a:rPr sz="2400" b="1" spc="-7" dirty="0"/>
              <a:t>upler.</a:t>
            </a:r>
            <a:endParaRPr sz="2400"/>
          </a:p>
        </p:txBody>
      </p:sp>
      <p:sp>
        <p:nvSpPr>
          <p:cNvPr id="3" name="object 3"/>
          <p:cNvSpPr txBox="1">
            <a:spLocks noGrp="1"/>
          </p:cNvSpPr>
          <p:nvPr>
            <p:ph type="title"/>
          </p:nvPr>
        </p:nvSpPr>
        <p:spPr>
          <a:xfrm>
            <a:off x="714587" y="633306"/>
            <a:ext cx="5450839" cy="460810"/>
          </a:xfrm>
          <a:prstGeom prst="rect">
            <a:avLst/>
          </a:prstGeom>
        </p:spPr>
        <p:txBody>
          <a:bodyPr spcFirstLastPara="1" vert="horz" wrap="square" lIns="0" tIns="16933" rIns="0" bIns="0" rtlCol="0" anchor="t" anchorCtr="0">
            <a:spAutoFit/>
          </a:bodyPr>
          <a:lstStyle/>
          <a:p>
            <a:pPr marL="16933">
              <a:spcBef>
                <a:spcPts val="133"/>
              </a:spcBef>
            </a:pPr>
            <a:r>
              <a:rPr spc="-7" dirty="0"/>
              <a:t>Couplers/</a:t>
            </a:r>
            <a:r>
              <a:rPr spc="-47" dirty="0"/>
              <a:t> </a:t>
            </a:r>
            <a:r>
              <a:rPr spc="-7" dirty="0"/>
              <a:t>Splitters</a:t>
            </a:r>
          </a:p>
        </p:txBody>
      </p:sp>
    </p:spTree>
    <p:extLst>
      <p:ext uri="{BB962C8B-B14F-4D97-AF65-F5344CB8AC3E}">
        <p14:creationId xmlns:p14="http://schemas.microsoft.com/office/powerpoint/2010/main" val="3977185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A5EF4C0-D675-A23C-7B97-05C40EA5A784}"/>
              </a:ext>
            </a:extLst>
          </p:cNvPr>
          <p:cNvSpPr txBox="1"/>
          <p:nvPr/>
        </p:nvSpPr>
        <p:spPr>
          <a:xfrm>
            <a:off x="297659" y="687946"/>
            <a:ext cx="12020750" cy="1753471"/>
          </a:xfrm>
          <a:prstGeom prst="rect">
            <a:avLst/>
          </a:prstGeom>
        </p:spPr>
        <p:txBody>
          <a:bodyPr vert="horz" wrap="square" lIns="0" tIns="16933" rIns="0" bIns="0" rtlCol="0">
            <a:spAutoFit/>
          </a:bodyPr>
          <a:lstStyle/>
          <a:p>
            <a:pPr marL="474121" marR="6773" indent="-457189">
              <a:spcBef>
                <a:spcPts val="133"/>
              </a:spcBef>
              <a:buChar char="●"/>
              <a:tabLst>
                <a:tab pos="473275" algn="l"/>
                <a:tab pos="474121" algn="l"/>
                <a:tab pos="2737205" algn="l"/>
                <a:tab pos="3491566" algn="l"/>
                <a:tab pos="5360959" algn="l"/>
                <a:tab pos="6099234" algn="l"/>
              </a:tabLst>
            </a:pPr>
            <a:r>
              <a:rPr lang="en-US" sz="2800" spc="-7" dirty="0"/>
              <a:t>A static wavelength cross connect (WXC) is a device which routes optical signals from an input port to an output port based on the wavelength.</a:t>
            </a:r>
          </a:p>
          <a:p>
            <a:pPr marL="474121" marR="6773" indent="-457189">
              <a:spcBef>
                <a:spcPts val="133"/>
              </a:spcBef>
              <a:buChar char="●"/>
              <a:tabLst>
                <a:tab pos="473275" algn="l"/>
                <a:tab pos="474121" algn="l"/>
                <a:tab pos="2737205" algn="l"/>
                <a:tab pos="3491566" algn="l"/>
                <a:tab pos="5360959" algn="l"/>
                <a:tab pos="6099234" algn="l"/>
              </a:tabLst>
            </a:pPr>
            <a:r>
              <a:rPr sz="2800" spc="-7" dirty="0"/>
              <a:t>D</a:t>
            </a:r>
            <a:r>
              <a:rPr sz="2800" spc="-20" dirty="0"/>
              <a:t>e</a:t>
            </a:r>
            <a:r>
              <a:rPr sz="2800" spc="-7" dirty="0"/>
              <a:t>mult</a:t>
            </a:r>
            <a:r>
              <a:rPr sz="2800" dirty="0"/>
              <a:t>i</a:t>
            </a:r>
            <a:r>
              <a:rPr sz="2800" spc="-7" dirty="0"/>
              <a:t>p</a:t>
            </a:r>
            <a:r>
              <a:rPr sz="2800" spc="-20" dirty="0"/>
              <a:t>l</a:t>
            </a:r>
            <a:r>
              <a:rPr sz="2800" dirty="0"/>
              <a:t>e</a:t>
            </a:r>
            <a:r>
              <a:rPr sz="2800" spc="-7" dirty="0"/>
              <a:t>xers</a:t>
            </a:r>
            <a:r>
              <a:rPr lang="en-US" sz="2800" spc="-7" dirty="0"/>
              <a:t> &amp; </a:t>
            </a:r>
            <a:r>
              <a:rPr sz="2800" spc="-7" dirty="0"/>
              <a:t>mu</a:t>
            </a:r>
            <a:r>
              <a:rPr sz="2800" spc="-20" dirty="0"/>
              <a:t>l</a:t>
            </a:r>
            <a:r>
              <a:rPr sz="2800" spc="-7" dirty="0"/>
              <a:t>tip</a:t>
            </a:r>
            <a:r>
              <a:rPr sz="2800" spc="-20" dirty="0"/>
              <a:t>l</a:t>
            </a:r>
            <a:r>
              <a:rPr sz="2800" dirty="0"/>
              <a:t>e</a:t>
            </a:r>
            <a:r>
              <a:rPr sz="2800" spc="-20" dirty="0"/>
              <a:t>x</a:t>
            </a:r>
            <a:r>
              <a:rPr sz="2800" spc="-7" dirty="0"/>
              <a:t>ers</a:t>
            </a:r>
            <a:r>
              <a:rPr sz="2800" dirty="0"/>
              <a:t>	</a:t>
            </a:r>
            <a:r>
              <a:rPr sz="2800" spc="-7" dirty="0"/>
              <a:t>can</a:t>
            </a:r>
            <a:r>
              <a:rPr sz="2800" dirty="0"/>
              <a:t>	</a:t>
            </a:r>
            <a:r>
              <a:rPr sz="2800" spc="-13" dirty="0"/>
              <a:t>be  wavelength </a:t>
            </a:r>
            <a:r>
              <a:rPr sz="2800" dirty="0"/>
              <a:t>cross </a:t>
            </a:r>
            <a:r>
              <a:rPr sz="2800" spc="-7" dirty="0"/>
              <a:t>connects</a:t>
            </a:r>
            <a:r>
              <a:rPr sz="2800" spc="100" dirty="0"/>
              <a:t> </a:t>
            </a:r>
            <a:r>
              <a:rPr sz="2800" spc="-7" dirty="0"/>
              <a:t>(WXCs).</a:t>
            </a:r>
            <a:endParaRPr lang="en-US" sz="2800" spc="-7" dirty="0"/>
          </a:p>
        </p:txBody>
      </p:sp>
      <p:sp>
        <p:nvSpPr>
          <p:cNvPr id="4" name="object 4"/>
          <p:cNvSpPr/>
          <p:nvPr/>
        </p:nvSpPr>
        <p:spPr>
          <a:xfrm>
            <a:off x="1739424" y="2536832"/>
            <a:ext cx="9137221" cy="3936591"/>
          </a:xfrm>
          <a:prstGeom prst="rect">
            <a:avLst/>
          </a:prstGeom>
          <a:blipFill>
            <a:blip r:embed="rId2" cstate="print"/>
            <a:stretch>
              <a:fillRect/>
            </a:stretch>
          </a:blipFill>
        </p:spPr>
        <p:txBody>
          <a:bodyPr wrap="square" lIns="0" tIns="0" rIns="0" bIns="0" rtlCol="0"/>
          <a:lstStyle/>
          <a:p>
            <a:endParaRPr sz="1867"/>
          </a:p>
        </p:txBody>
      </p:sp>
      <p:sp>
        <p:nvSpPr>
          <p:cNvPr id="5" name="object 5"/>
          <p:cNvSpPr txBox="1">
            <a:spLocks noGrp="1"/>
          </p:cNvSpPr>
          <p:nvPr>
            <p:ph type="title"/>
          </p:nvPr>
        </p:nvSpPr>
        <p:spPr>
          <a:xfrm>
            <a:off x="-9144" y="-76233"/>
            <a:ext cx="6841913" cy="522365"/>
          </a:xfrm>
          <a:prstGeom prst="rect">
            <a:avLst/>
          </a:prstGeom>
        </p:spPr>
        <p:txBody>
          <a:bodyPr spcFirstLastPara="1" vert="horz" wrap="square" lIns="0" tIns="16933" rIns="0" bIns="0" rtlCol="0" anchor="t" anchorCtr="0">
            <a:spAutoFit/>
          </a:bodyPr>
          <a:lstStyle/>
          <a:p>
            <a:pPr marL="16933">
              <a:spcBef>
                <a:spcPts val="133"/>
              </a:spcBef>
            </a:pPr>
            <a:r>
              <a:rPr sz="3200" b="1" spc="-7" dirty="0"/>
              <a:t>Multiplexers </a:t>
            </a:r>
            <a:r>
              <a:rPr sz="3200" b="1" dirty="0"/>
              <a:t>and</a:t>
            </a:r>
            <a:r>
              <a:rPr sz="3200" b="1" spc="-67" dirty="0"/>
              <a:t> </a:t>
            </a:r>
            <a:r>
              <a:rPr sz="3200" b="1" dirty="0"/>
              <a:t>Filters</a:t>
            </a:r>
          </a:p>
        </p:txBody>
      </p:sp>
    </p:spTree>
    <p:extLst>
      <p:ext uri="{BB962C8B-B14F-4D97-AF65-F5344CB8AC3E}">
        <p14:creationId xmlns:p14="http://schemas.microsoft.com/office/powerpoint/2010/main" val="2030950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F05185-428F-6B22-9679-0EAE9E80D1DB}"/>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4A050DE5-3E8D-DAB3-132F-843B0A4559E4}"/>
              </a:ext>
            </a:extLst>
          </p:cNvPr>
          <p:cNvSpPr>
            <a:spLocks noGrp="1"/>
          </p:cNvSpPr>
          <p:nvPr>
            <p:ph type="sldNum" sz="quarter" idx="12"/>
          </p:nvPr>
        </p:nvSpPr>
        <p:spPr/>
        <p:txBody>
          <a:bodyPr/>
          <a:lstStyle/>
          <a:p>
            <a:fld id="{E66A9157-7F1D-4B0D-8F15-A296E773E708}" type="slidenum">
              <a:rPr lang="en-US" altLang="en-US" smtClean="0"/>
              <a:pPr/>
              <a:t>31</a:t>
            </a:fld>
            <a:endParaRPr lang="en-US" altLang="en-US"/>
          </a:p>
        </p:txBody>
      </p:sp>
      <p:sp>
        <p:nvSpPr>
          <p:cNvPr id="7" name="TextBox 6">
            <a:extLst>
              <a:ext uri="{FF2B5EF4-FFF2-40B4-BE49-F238E27FC236}">
                <a16:creationId xmlns:a16="http://schemas.microsoft.com/office/drawing/2014/main" id="{D7A8E67B-B113-2E53-8D72-59DE20EDBC5D}"/>
              </a:ext>
            </a:extLst>
          </p:cNvPr>
          <p:cNvSpPr txBox="1"/>
          <p:nvPr/>
        </p:nvSpPr>
        <p:spPr>
          <a:xfrm>
            <a:off x="618088" y="201168"/>
            <a:ext cx="11410123" cy="5509200"/>
          </a:xfrm>
          <a:prstGeom prst="rect">
            <a:avLst/>
          </a:prstGeom>
          <a:noFill/>
        </p:spPr>
        <p:txBody>
          <a:bodyPr wrap="square" rtlCol="0">
            <a:spAutoFit/>
          </a:bodyPr>
          <a:lstStyle/>
          <a:p>
            <a:pPr marL="285750" indent="-285750">
              <a:buFont typeface="Arial" panose="020B0604020202020204" pitchFamily="34" charset="0"/>
              <a:buChar char="•"/>
            </a:pPr>
            <a:r>
              <a:rPr lang="en-IN" sz="3200" spc="-7" dirty="0"/>
              <a:t>The cross connect pattern in a static WXC is fixed at the time of manufacturing the device and cannot be changed dynamically.</a:t>
            </a:r>
            <a:endParaRPr lang="en-IN" sz="3200" spc="-7" dirty="0">
              <a:solidFill>
                <a:srgbClr val="000000"/>
              </a:solidFill>
            </a:endParaRPr>
          </a:p>
          <a:p>
            <a:pPr marL="285750" indent="-285750">
              <a:buFont typeface="Arial" panose="020B0604020202020204" pitchFamily="34" charset="0"/>
              <a:buChar char="•"/>
            </a:pPr>
            <a:r>
              <a:rPr lang="en-IN" sz="3200" spc="-7" dirty="0">
                <a:solidFill>
                  <a:srgbClr val="000000"/>
                </a:solidFill>
              </a:rPr>
              <a:t>It </a:t>
            </a:r>
            <a:r>
              <a:rPr lang="en-IN" sz="3200" spc="-7" dirty="0"/>
              <a:t>is used </a:t>
            </a:r>
            <a:r>
              <a:rPr lang="en-IN" sz="3200" spc="-7" dirty="0">
                <a:solidFill>
                  <a:srgbClr val="000000"/>
                </a:solidFill>
              </a:rPr>
              <a:t>for routing signals from an input port to an output port based on the wavelength.</a:t>
            </a:r>
            <a:endParaRPr lang="en-IN" sz="3200" spc="-7" dirty="0"/>
          </a:p>
          <a:p>
            <a:pPr marL="285750" indent="-285750">
              <a:buFont typeface="Arial" panose="020B0604020202020204" pitchFamily="34" charset="0"/>
              <a:buChar char="•"/>
            </a:pPr>
            <a:r>
              <a:rPr lang="en-US" sz="3200" spc="-7" dirty="0">
                <a:solidFill>
                  <a:srgbClr val="000000"/>
                </a:solidFill>
              </a:rPr>
              <a:t>The problem with static WXCs is that they are highly limited in terms of their functionality.</a:t>
            </a:r>
          </a:p>
          <a:p>
            <a:pPr marL="285750" indent="-285750">
              <a:buFont typeface="Arial" panose="020B0604020202020204" pitchFamily="34" charset="0"/>
              <a:buChar char="•"/>
            </a:pPr>
            <a:r>
              <a:rPr lang="en-US" sz="3200" spc="-7" dirty="0">
                <a:solidFill>
                  <a:srgbClr val="000000"/>
                </a:solidFill>
              </a:rPr>
              <a:t>Therefore, dynamic WXCs are preferred over the static WXCs.</a:t>
            </a:r>
          </a:p>
          <a:p>
            <a:pPr marL="285750" indent="-285750">
              <a:buFont typeface="Arial" panose="020B0604020202020204" pitchFamily="34" charset="0"/>
              <a:buChar char="•"/>
            </a:pPr>
            <a:r>
              <a:rPr lang="en-US" sz="3200" spc="-7" dirty="0">
                <a:solidFill>
                  <a:srgbClr val="000000"/>
                </a:solidFill>
              </a:rPr>
              <a:t>We can construct the dynamic WXCs by using a combination of optical switches with multiplexers and demultiplexers.</a:t>
            </a:r>
            <a:endParaRPr lang="en-IN" sz="3200" dirty="0"/>
          </a:p>
        </p:txBody>
      </p:sp>
      <p:cxnSp>
        <p:nvCxnSpPr>
          <p:cNvPr id="12" name="Straight Connector 11">
            <a:extLst>
              <a:ext uri="{FF2B5EF4-FFF2-40B4-BE49-F238E27FC236}">
                <a16:creationId xmlns:a16="http://schemas.microsoft.com/office/drawing/2014/main" id="{BAE30F77-3035-8A22-7175-4D1E7D424780}"/>
              </a:ext>
            </a:extLst>
          </p:cNvPr>
          <p:cNvCxnSpPr/>
          <p:nvPr/>
        </p:nvCxnSpPr>
        <p:spPr>
          <a:xfrm>
            <a:off x="6007731" y="816680"/>
            <a:ext cx="378519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09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5CC29-F822-A065-074E-66874F82B01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37DF2F-FB0C-4DC4-E22E-ECA616B18641}"/>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7BBB8E9-F2C9-B204-D21A-6771AEE7E944}"/>
              </a:ext>
            </a:extLst>
          </p:cNvPr>
          <p:cNvSpPr>
            <a:spLocks noGrp="1"/>
          </p:cNvSpPr>
          <p:nvPr>
            <p:ph type="sldNum" sz="quarter" idx="12"/>
          </p:nvPr>
        </p:nvSpPr>
        <p:spPr/>
        <p:txBody>
          <a:bodyPr/>
          <a:lstStyle/>
          <a:p>
            <a:fld id="{E66A9157-7F1D-4B0D-8F15-A296E773E708}" type="slidenum">
              <a:rPr lang="en-US" altLang="en-US" smtClean="0"/>
              <a:pPr/>
              <a:t>32</a:t>
            </a:fld>
            <a:endParaRPr lang="en-US" altLang="en-US"/>
          </a:p>
        </p:txBody>
      </p:sp>
      <p:graphicFrame>
        <p:nvGraphicFramePr>
          <p:cNvPr id="6" name="Object 5">
            <a:extLst>
              <a:ext uri="{FF2B5EF4-FFF2-40B4-BE49-F238E27FC236}">
                <a16:creationId xmlns:a16="http://schemas.microsoft.com/office/drawing/2014/main" id="{5A2B3FBC-517D-380B-8D31-78C4685C1A7D}"/>
              </a:ext>
            </a:extLst>
          </p:cNvPr>
          <p:cNvGraphicFramePr>
            <a:graphicFrameLocks noChangeAspect="1"/>
          </p:cNvGraphicFramePr>
          <p:nvPr>
            <p:extLst>
              <p:ext uri="{D42A27DB-BD31-4B8C-83A1-F6EECF244321}">
                <p14:modId xmlns:p14="http://schemas.microsoft.com/office/powerpoint/2010/main" val="1638456566"/>
              </p:ext>
            </p:extLst>
          </p:nvPr>
        </p:nvGraphicFramePr>
        <p:xfrm>
          <a:off x="0" y="0"/>
          <a:ext cx="11776400" cy="6785919"/>
        </p:xfrm>
        <a:graphic>
          <a:graphicData uri="http://schemas.openxmlformats.org/presentationml/2006/ole">
            <mc:AlternateContent xmlns:mc="http://schemas.openxmlformats.org/markup-compatibility/2006">
              <mc:Choice xmlns:v="urn:schemas-microsoft-com:vml" Requires="v">
                <p:oleObj name="Bitmap Image" r:id="rId2" imgW="10056624" imgH="7431865" progId="Paint.Picture.1">
                  <p:embed/>
                </p:oleObj>
              </mc:Choice>
              <mc:Fallback>
                <p:oleObj name="Bitmap Image" r:id="rId2" imgW="10056624" imgH="7431865" progId="Paint.Picture.1">
                  <p:embed/>
                  <p:pic>
                    <p:nvPicPr>
                      <p:cNvPr id="6" name="Object 5">
                        <a:extLst>
                          <a:ext uri="{FF2B5EF4-FFF2-40B4-BE49-F238E27FC236}">
                            <a16:creationId xmlns:a16="http://schemas.microsoft.com/office/drawing/2014/main" id="{5A2B3FBC-517D-380B-8D31-78C4685C1A7D}"/>
                          </a:ext>
                        </a:extLst>
                      </p:cNvPr>
                      <p:cNvPicPr/>
                      <p:nvPr/>
                    </p:nvPicPr>
                    <p:blipFill>
                      <a:blip r:embed="rId3"/>
                      <a:stretch>
                        <a:fillRect/>
                      </a:stretch>
                    </p:blipFill>
                    <p:spPr>
                      <a:xfrm>
                        <a:off x="0" y="0"/>
                        <a:ext cx="11776400" cy="6785919"/>
                      </a:xfrm>
                      <a:prstGeom prst="rect">
                        <a:avLst/>
                      </a:prstGeom>
                    </p:spPr>
                  </p:pic>
                </p:oleObj>
              </mc:Fallback>
            </mc:AlternateContent>
          </a:graphicData>
        </a:graphic>
      </p:graphicFrame>
    </p:spTree>
    <p:extLst>
      <p:ext uri="{BB962C8B-B14F-4D97-AF65-F5344CB8AC3E}">
        <p14:creationId xmlns:p14="http://schemas.microsoft.com/office/powerpoint/2010/main" val="560696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A75AE9-AD67-4A34-884A-3A226FDD8CC2}"/>
              </a:ext>
            </a:extLst>
          </p:cNvPr>
          <p:cNvPicPr>
            <a:picLocks noChangeAspect="1"/>
          </p:cNvPicPr>
          <p:nvPr/>
        </p:nvPicPr>
        <p:blipFill>
          <a:blip r:embed="rId2"/>
          <a:stretch>
            <a:fillRect/>
          </a:stretch>
        </p:blipFill>
        <p:spPr>
          <a:xfrm>
            <a:off x="8382684" y="91440"/>
            <a:ext cx="3809316" cy="4587257"/>
          </a:xfrm>
          <a:prstGeom prst="rect">
            <a:avLst/>
          </a:prstGeom>
        </p:spPr>
      </p:pic>
      <p:sp>
        <p:nvSpPr>
          <p:cNvPr id="2" name="Rectangle 1">
            <a:extLst>
              <a:ext uri="{FF2B5EF4-FFF2-40B4-BE49-F238E27FC236}">
                <a16:creationId xmlns:a16="http://schemas.microsoft.com/office/drawing/2014/main" id="{CF556B72-1B7C-7A43-0322-7BAD26B598EE}"/>
              </a:ext>
            </a:extLst>
          </p:cNvPr>
          <p:cNvSpPr/>
          <p:nvPr/>
        </p:nvSpPr>
        <p:spPr>
          <a:xfrm>
            <a:off x="123563" y="3792376"/>
            <a:ext cx="8856808" cy="2974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AE5815D7-FD0A-4A5A-9635-B64D34C6E875}"/>
              </a:ext>
            </a:extLst>
          </p:cNvPr>
          <p:cNvSpPr>
            <a:spLocks noGrp="1"/>
          </p:cNvSpPr>
          <p:nvPr>
            <p:ph idx="1"/>
          </p:nvPr>
        </p:nvSpPr>
        <p:spPr>
          <a:xfrm>
            <a:off x="123563" y="3792376"/>
            <a:ext cx="8856808" cy="3065624"/>
          </a:xfrm>
          <a:solidFill>
            <a:schemeClr val="bg1"/>
          </a:solidFill>
        </p:spPr>
        <p:txBody>
          <a:bodyPr>
            <a:noAutofit/>
          </a:bodyPr>
          <a:lstStyle/>
          <a:p>
            <a:pPr marL="0" indent="0" algn="just">
              <a:buNone/>
            </a:pPr>
            <a:r>
              <a:rPr lang="en-IN" sz="2400" b="1" dirty="0"/>
              <a:t>Principle of Operation</a:t>
            </a:r>
          </a:p>
          <a:p>
            <a:pPr algn="just"/>
            <a:r>
              <a:rPr lang="en-US" sz="2400" dirty="0"/>
              <a:t>Consider the light transmitted through adjacent slits as shown in Figure. </a:t>
            </a:r>
          </a:p>
          <a:p>
            <a:pPr algn="just"/>
            <a:r>
              <a:rPr lang="en-US" sz="2400" dirty="0"/>
              <a:t>The distance between adjacent slits—the </a:t>
            </a:r>
            <a:r>
              <a:rPr lang="en-US" sz="2400" i="1" dirty="0"/>
              <a:t>pitch </a:t>
            </a:r>
            <a:r>
              <a:rPr lang="en-US" sz="2400" dirty="0"/>
              <a:t>of the grating—is denoted by a.</a:t>
            </a:r>
          </a:p>
          <a:p>
            <a:pPr algn="just"/>
            <a:r>
              <a:rPr lang="en-US" sz="2400" dirty="0"/>
              <a:t>Light can be assumed to be incident at the same angle </a:t>
            </a:r>
            <a:r>
              <a:rPr lang="en-US" sz="2400" dirty="0" err="1"/>
              <a:t>θi</a:t>
            </a:r>
            <a:r>
              <a:rPr lang="en-US" sz="2400" dirty="0"/>
              <a:t> to the plane of the grating at each slit.</a:t>
            </a:r>
          </a:p>
          <a:p>
            <a:pPr algn="just"/>
            <a:r>
              <a:rPr lang="en-US" sz="2400" dirty="0"/>
              <a:t>The light rays diffracted at an angle </a:t>
            </a:r>
            <a:r>
              <a:rPr lang="en-US" sz="2400" dirty="0" err="1"/>
              <a:t>θd</a:t>
            </a:r>
            <a:r>
              <a:rPr lang="en-US" sz="2400" dirty="0"/>
              <a:t> from the grating plane.</a:t>
            </a:r>
          </a:p>
          <a:p>
            <a:pPr algn="just"/>
            <a:endParaRPr lang="en-US" sz="2400" dirty="0"/>
          </a:p>
          <a:p>
            <a:pPr algn="just"/>
            <a:endParaRPr lang="en-IN" sz="2400" dirty="0"/>
          </a:p>
        </p:txBody>
      </p:sp>
      <p:sp>
        <p:nvSpPr>
          <p:cNvPr id="6" name="Rectangle 5"/>
          <p:cNvSpPr/>
          <p:nvPr/>
        </p:nvSpPr>
        <p:spPr>
          <a:xfrm>
            <a:off x="0" y="0"/>
            <a:ext cx="3339376" cy="646331"/>
          </a:xfrm>
          <a:prstGeom prst="rect">
            <a:avLst/>
          </a:prstGeom>
        </p:spPr>
        <p:txBody>
          <a:bodyPr wrap="none">
            <a:spAutoFit/>
          </a:bodyPr>
          <a:lstStyle/>
          <a:p>
            <a:r>
              <a:rPr lang="en-IN" sz="3600" b="1" dirty="0" err="1"/>
              <a:t>Fiber</a:t>
            </a:r>
            <a:r>
              <a:rPr lang="en-IN" sz="3600" b="1" dirty="0"/>
              <a:t> Gratings</a:t>
            </a:r>
          </a:p>
        </p:txBody>
      </p:sp>
      <p:sp>
        <p:nvSpPr>
          <p:cNvPr id="7" name="Rectangle 6"/>
          <p:cNvSpPr/>
          <p:nvPr/>
        </p:nvSpPr>
        <p:spPr>
          <a:xfrm>
            <a:off x="84677" y="945246"/>
            <a:ext cx="9078574" cy="2308324"/>
          </a:xfrm>
          <a:prstGeom prst="rect">
            <a:avLst/>
          </a:prstGeom>
        </p:spPr>
        <p:txBody>
          <a:bodyPr wrap="square">
            <a:spAutoFit/>
          </a:bodyPr>
          <a:lstStyle/>
          <a:p>
            <a:pPr algn="just"/>
            <a:r>
              <a:rPr lang="en-IN" sz="2400" dirty="0"/>
              <a:t>Gratings, use the diffraction </a:t>
            </a:r>
            <a:r>
              <a:rPr lang="en-US" sz="2400" dirty="0"/>
              <a:t>property—light from a source tends to spread in all directions depending on the </a:t>
            </a:r>
            <a:r>
              <a:rPr lang="en-IN" sz="2400" dirty="0"/>
              <a:t>incident wavelength.</a:t>
            </a:r>
          </a:p>
          <a:p>
            <a:pPr algn="just"/>
            <a:r>
              <a:rPr lang="en-US" sz="2400" dirty="0"/>
              <a:t>The term grating is used to describe almost any device whose operation involves interference among multiple optical signals originating from the same source but with </a:t>
            </a:r>
            <a:r>
              <a:rPr lang="en-IN" sz="2400" dirty="0"/>
              <a:t>different relative phase shifts</a:t>
            </a:r>
          </a:p>
        </p:txBody>
      </p:sp>
      <p:cxnSp>
        <p:nvCxnSpPr>
          <p:cNvPr id="8" name="Straight Connector 7">
            <a:extLst>
              <a:ext uri="{FF2B5EF4-FFF2-40B4-BE49-F238E27FC236}">
                <a16:creationId xmlns:a16="http://schemas.microsoft.com/office/drawing/2014/main" id="{74815186-4A96-799A-501B-8AFF16EBDB4F}"/>
              </a:ext>
            </a:extLst>
          </p:cNvPr>
          <p:cNvCxnSpPr/>
          <p:nvPr/>
        </p:nvCxnSpPr>
        <p:spPr>
          <a:xfrm>
            <a:off x="5948413" y="2906829"/>
            <a:ext cx="31378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4C4E678-B360-D5E3-D887-E9F64EC766F4}"/>
              </a:ext>
            </a:extLst>
          </p:cNvPr>
          <p:cNvCxnSpPr>
            <a:cxnSpLocks/>
          </p:cNvCxnSpPr>
          <p:nvPr/>
        </p:nvCxnSpPr>
        <p:spPr>
          <a:xfrm>
            <a:off x="201541" y="3253570"/>
            <a:ext cx="72248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986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D006CE-09A4-7504-1532-E36A5F7A6606}"/>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9768EEA5-0E46-3296-2A8A-D9D83E0B9571}"/>
              </a:ext>
            </a:extLst>
          </p:cNvPr>
          <p:cNvSpPr>
            <a:spLocks noGrp="1"/>
          </p:cNvSpPr>
          <p:nvPr>
            <p:ph type="sldNum" sz="quarter" idx="12"/>
          </p:nvPr>
        </p:nvSpPr>
        <p:spPr/>
        <p:txBody>
          <a:bodyPr/>
          <a:lstStyle/>
          <a:p>
            <a:fld id="{E66A9157-7F1D-4B0D-8F15-A296E773E708}" type="slidenum">
              <a:rPr lang="en-US" altLang="en-US" smtClean="0"/>
              <a:pPr/>
              <a:t>34</a:t>
            </a:fld>
            <a:endParaRPr lang="en-US" altLang="en-US"/>
          </a:p>
        </p:txBody>
      </p:sp>
      <p:sp>
        <p:nvSpPr>
          <p:cNvPr id="6" name="TextBox 5">
            <a:extLst>
              <a:ext uri="{FF2B5EF4-FFF2-40B4-BE49-F238E27FC236}">
                <a16:creationId xmlns:a16="http://schemas.microsoft.com/office/drawing/2014/main" id="{27380B05-018B-633B-2BB5-3C7775278D9D}"/>
              </a:ext>
            </a:extLst>
          </p:cNvPr>
          <p:cNvSpPr txBox="1"/>
          <p:nvPr/>
        </p:nvSpPr>
        <p:spPr>
          <a:xfrm>
            <a:off x="158817" y="311499"/>
            <a:ext cx="11137793" cy="453681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800" dirty="0"/>
              <a:t>Fiber gratings are attractive devices that can be used for a variety of applications, including filtering, add/drop functions, and compensating for accumulated dispersion in the system. </a:t>
            </a:r>
          </a:p>
          <a:p>
            <a:pPr marL="285750" indent="-285750" algn="just">
              <a:lnSpc>
                <a:spcPct val="150000"/>
              </a:lnSpc>
              <a:buFont typeface="Arial" panose="020B0604020202020204" pitchFamily="34" charset="0"/>
              <a:buChar char="•"/>
            </a:pPr>
            <a:r>
              <a:rPr lang="en-US" sz="2800" dirty="0"/>
              <a:t>Being all-fiber devices, their main advantages are their low loss, ease of coupling (with other fibers), polarization insensitivity, low temperature-coefficient, and simple packaging. </a:t>
            </a:r>
          </a:p>
          <a:p>
            <a:pPr marL="285750" indent="-285750" algn="just">
              <a:lnSpc>
                <a:spcPct val="150000"/>
              </a:lnSpc>
              <a:buFont typeface="Arial" panose="020B0604020202020204" pitchFamily="34" charset="0"/>
              <a:buChar char="•"/>
            </a:pPr>
            <a:r>
              <a:rPr lang="en-US" sz="2800" dirty="0"/>
              <a:t>As a result, they can be extremely low-cost devices.</a:t>
            </a:r>
            <a:endParaRPr lang="en-IN" sz="2800" b="1" dirty="0"/>
          </a:p>
        </p:txBody>
      </p:sp>
      <p:cxnSp>
        <p:nvCxnSpPr>
          <p:cNvPr id="2" name="Straight Connector 1">
            <a:extLst>
              <a:ext uri="{FF2B5EF4-FFF2-40B4-BE49-F238E27FC236}">
                <a16:creationId xmlns:a16="http://schemas.microsoft.com/office/drawing/2014/main" id="{26DC4670-2C78-3F27-8E36-181E53068B8C}"/>
              </a:ext>
            </a:extLst>
          </p:cNvPr>
          <p:cNvCxnSpPr>
            <a:cxnSpLocks/>
          </p:cNvCxnSpPr>
          <p:nvPr/>
        </p:nvCxnSpPr>
        <p:spPr>
          <a:xfrm>
            <a:off x="3493971" y="1655545"/>
            <a:ext cx="670880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EB11838-3043-DF17-7268-7C7641F8D2A1}"/>
              </a:ext>
            </a:extLst>
          </p:cNvPr>
          <p:cNvCxnSpPr>
            <a:cxnSpLocks/>
          </p:cNvCxnSpPr>
          <p:nvPr/>
        </p:nvCxnSpPr>
        <p:spPr>
          <a:xfrm>
            <a:off x="508535" y="2260332"/>
            <a:ext cx="670880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5589996-50A9-371C-184D-F78318B55543}"/>
              </a:ext>
            </a:extLst>
          </p:cNvPr>
          <p:cNvCxnSpPr>
            <a:cxnSpLocks/>
          </p:cNvCxnSpPr>
          <p:nvPr/>
        </p:nvCxnSpPr>
        <p:spPr>
          <a:xfrm>
            <a:off x="4280034" y="2865119"/>
            <a:ext cx="670880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162133E-CD3F-5AAD-2586-D5AA6CDC196E}"/>
              </a:ext>
            </a:extLst>
          </p:cNvPr>
          <p:cNvCxnSpPr>
            <a:cxnSpLocks/>
          </p:cNvCxnSpPr>
          <p:nvPr/>
        </p:nvCxnSpPr>
        <p:spPr>
          <a:xfrm>
            <a:off x="595162" y="3614286"/>
            <a:ext cx="103936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E8E3FDD-11CF-8C2D-FB37-4AE11CD732F0}"/>
              </a:ext>
            </a:extLst>
          </p:cNvPr>
          <p:cNvCxnSpPr>
            <a:cxnSpLocks/>
          </p:cNvCxnSpPr>
          <p:nvPr/>
        </p:nvCxnSpPr>
        <p:spPr>
          <a:xfrm>
            <a:off x="508535" y="4151697"/>
            <a:ext cx="754781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667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4E7EED-8371-4065-9B32-DA2C88C96AF9}"/>
              </a:ext>
            </a:extLst>
          </p:cNvPr>
          <p:cNvPicPr>
            <a:picLocks noChangeAspect="1"/>
          </p:cNvPicPr>
          <p:nvPr/>
        </p:nvPicPr>
        <p:blipFill>
          <a:blip r:embed="rId2"/>
          <a:stretch>
            <a:fillRect/>
          </a:stretch>
        </p:blipFill>
        <p:spPr>
          <a:xfrm>
            <a:off x="9316706" y="1497470"/>
            <a:ext cx="2875294" cy="3849874"/>
          </a:xfrm>
          <a:prstGeom prst="rect">
            <a:avLst/>
          </a:prstGeom>
        </p:spPr>
      </p:pic>
      <p:sp>
        <p:nvSpPr>
          <p:cNvPr id="3" name="Content Placeholder 2">
            <a:extLst>
              <a:ext uri="{FF2B5EF4-FFF2-40B4-BE49-F238E27FC236}">
                <a16:creationId xmlns:a16="http://schemas.microsoft.com/office/drawing/2014/main" id="{F6A6EAAC-B6B3-84FB-3E38-E724C12ADDEE}"/>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990DDA9F-9B15-EA1D-F01E-BB5096F3136F}"/>
              </a:ext>
            </a:extLst>
          </p:cNvPr>
          <p:cNvSpPr>
            <a:spLocks noGrp="1"/>
          </p:cNvSpPr>
          <p:nvPr>
            <p:ph type="sldNum" sz="quarter" idx="12"/>
          </p:nvPr>
        </p:nvSpPr>
        <p:spPr/>
        <p:txBody>
          <a:bodyPr/>
          <a:lstStyle/>
          <a:p>
            <a:fld id="{E66A9157-7F1D-4B0D-8F15-A296E773E708}" type="slidenum">
              <a:rPr lang="en-US" altLang="en-US" smtClean="0"/>
              <a:pPr/>
              <a:t>35</a:t>
            </a:fld>
            <a:endParaRPr lang="en-US" altLang="en-US"/>
          </a:p>
        </p:txBody>
      </p:sp>
      <p:sp>
        <p:nvSpPr>
          <p:cNvPr id="6" name="TextBox 5">
            <a:extLst>
              <a:ext uri="{FF2B5EF4-FFF2-40B4-BE49-F238E27FC236}">
                <a16:creationId xmlns:a16="http://schemas.microsoft.com/office/drawing/2014/main" id="{F38FB371-844D-3A10-8B34-2D7C62453655}"/>
              </a:ext>
            </a:extLst>
          </p:cNvPr>
          <p:cNvSpPr txBox="1"/>
          <p:nvPr/>
        </p:nvSpPr>
        <p:spPr>
          <a:xfrm>
            <a:off x="0" y="92868"/>
            <a:ext cx="9456821" cy="6124754"/>
          </a:xfrm>
          <a:prstGeom prst="rect">
            <a:avLst/>
          </a:prstGeom>
          <a:noFill/>
        </p:spPr>
        <p:txBody>
          <a:bodyPr wrap="square">
            <a:spAutoFit/>
          </a:bodyPr>
          <a:lstStyle/>
          <a:p>
            <a:pPr marL="342900" indent="-342900" algn="just">
              <a:buFont typeface="Arial" panose="020B0604020202020204" pitchFamily="34" charset="0"/>
              <a:buChar char="•"/>
            </a:pPr>
            <a:r>
              <a:rPr lang="en-US" sz="2800" dirty="0"/>
              <a:t>The path length difference between the rays traversing through adjacent slits is the difference in lengths between the line segments AB and CD and is given approximately by a[sin(</a:t>
            </a:r>
            <a:r>
              <a:rPr lang="en-US" sz="2800" dirty="0" err="1"/>
              <a:t>θi</a:t>
            </a:r>
            <a:r>
              <a:rPr lang="en-US" sz="2800" dirty="0"/>
              <a:t>) − sin(</a:t>
            </a:r>
            <a:r>
              <a:rPr lang="en-US" sz="2800" dirty="0" err="1"/>
              <a:t>θd</a:t>
            </a:r>
            <a:r>
              <a:rPr lang="en-US" sz="2800" dirty="0"/>
              <a:t> )]. </a:t>
            </a:r>
          </a:p>
          <a:p>
            <a:pPr marL="342900" indent="-342900" algn="just">
              <a:buFont typeface="Arial" panose="020B0604020202020204" pitchFamily="34" charset="0"/>
              <a:buChar char="•"/>
            </a:pPr>
            <a:r>
              <a:rPr lang="en-US" sz="2800" dirty="0"/>
              <a:t>Thus constructive interference at a wavelength λ occurs at the imaging plane among the rays diffracted at angle </a:t>
            </a:r>
            <a:r>
              <a:rPr lang="en-US" sz="2800" dirty="0" err="1"/>
              <a:t>θd</a:t>
            </a:r>
            <a:r>
              <a:rPr lang="en-US" sz="2800" dirty="0"/>
              <a:t> if the following </a:t>
            </a:r>
            <a:r>
              <a:rPr lang="en-US" sz="2800" i="1" dirty="0"/>
              <a:t>grating equation </a:t>
            </a:r>
            <a:r>
              <a:rPr lang="en-US" sz="2800" dirty="0"/>
              <a:t>is satisfied:</a:t>
            </a:r>
          </a:p>
          <a:p>
            <a:pPr marL="342900" indent="-342900" algn="just">
              <a:buFont typeface="Arial" panose="020B0604020202020204" pitchFamily="34" charset="0"/>
              <a:buChar char="•"/>
            </a:pPr>
            <a:r>
              <a:rPr lang="es-ES" sz="2800" dirty="0"/>
              <a:t>   a[sin(</a:t>
            </a:r>
            <a:r>
              <a:rPr lang="es-ES" sz="2800" dirty="0" err="1"/>
              <a:t>θi</a:t>
            </a:r>
            <a:r>
              <a:rPr lang="es-ES" sz="2800" dirty="0"/>
              <a:t>) − sin(</a:t>
            </a:r>
            <a:r>
              <a:rPr lang="es-ES" sz="2800" dirty="0" err="1"/>
              <a:t>θd</a:t>
            </a:r>
            <a:r>
              <a:rPr lang="es-ES" sz="2800" dirty="0"/>
              <a:t> )] = </a:t>
            </a:r>
            <a:r>
              <a:rPr lang="es-ES" sz="2800" dirty="0" err="1"/>
              <a:t>mλ</a:t>
            </a:r>
            <a:r>
              <a:rPr lang="es-ES" sz="2800" dirty="0"/>
              <a:t> </a:t>
            </a:r>
          </a:p>
          <a:p>
            <a:pPr marL="342900" indent="-342900" algn="just">
              <a:buFont typeface="Arial" panose="020B0604020202020204" pitchFamily="34" charset="0"/>
              <a:buChar char="•"/>
            </a:pPr>
            <a:r>
              <a:rPr lang="es-ES" sz="2800" dirty="0"/>
              <a:t>   </a:t>
            </a:r>
            <a:r>
              <a:rPr lang="en-US" sz="2800" dirty="0"/>
              <a:t>for some integer m, called the </a:t>
            </a:r>
            <a:r>
              <a:rPr lang="en-US" sz="2800" i="1" dirty="0"/>
              <a:t>order </a:t>
            </a:r>
            <a:r>
              <a:rPr lang="en-US" sz="2800" dirty="0"/>
              <a:t>of the grating.</a:t>
            </a:r>
          </a:p>
          <a:p>
            <a:pPr marL="342900" indent="-342900" algn="just">
              <a:buFont typeface="Arial" panose="020B0604020202020204" pitchFamily="34" charset="0"/>
              <a:buChar char="•"/>
            </a:pPr>
            <a:r>
              <a:rPr lang="en-US" sz="2800" dirty="0"/>
              <a:t>Different wavelengths are diffracted at the angles at which the grating equation is satisfied for that wavelength. </a:t>
            </a:r>
          </a:p>
          <a:p>
            <a:pPr marL="342900" indent="-342900" algn="just">
              <a:buFont typeface="Arial" panose="020B0604020202020204" pitchFamily="34" charset="0"/>
              <a:buChar char="•"/>
            </a:pPr>
            <a:r>
              <a:rPr lang="en-US" sz="2800" dirty="0"/>
              <a:t>For example, θd1 is the angle at which the grating equation is satisfied for λ1.</a:t>
            </a:r>
            <a:endParaRPr lang="en-IN" sz="2800" dirty="0"/>
          </a:p>
        </p:txBody>
      </p:sp>
    </p:spTree>
    <p:extLst>
      <p:ext uri="{BB962C8B-B14F-4D97-AF65-F5344CB8AC3E}">
        <p14:creationId xmlns:p14="http://schemas.microsoft.com/office/powerpoint/2010/main" val="4117188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61B04B-2057-351F-15D5-61889D4E57C2}"/>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F87A31D3-5AF5-3A4B-5C70-C26A47871EFB}"/>
              </a:ext>
            </a:extLst>
          </p:cNvPr>
          <p:cNvSpPr>
            <a:spLocks noGrp="1"/>
          </p:cNvSpPr>
          <p:nvPr>
            <p:ph type="sldNum" sz="quarter" idx="12"/>
          </p:nvPr>
        </p:nvSpPr>
        <p:spPr/>
        <p:txBody>
          <a:bodyPr/>
          <a:lstStyle/>
          <a:p>
            <a:fld id="{E66A9157-7F1D-4B0D-8F15-A296E773E708}" type="slidenum">
              <a:rPr lang="en-US" altLang="en-US" smtClean="0"/>
              <a:pPr/>
              <a:t>36</a:t>
            </a:fld>
            <a:endParaRPr lang="en-US" altLang="en-US"/>
          </a:p>
        </p:txBody>
      </p:sp>
      <p:pic>
        <p:nvPicPr>
          <p:cNvPr id="1026" name="Picture 2" descr="What is a diffraction grating? - Quora">
            <a:extLst>
              <a:ext uri="{FF2B5EF4-FFF2-40B4-BE49-F238E27FC236}">
                <a16:creationId xmlns:a16="http://schemas.microsoft.com/office/drawing/2014/main" id="{714292FA-EFD1-AEBF-64EA-8F497AF7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7636" y="325609"/>
            <a:ext cx="4354927" cy="65323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446BB0C1-83F6-C366-E707-452C7F337008}"/>
              </a:ext>
            </a:extLst>
          </p:cNvPr>
          <p:cNvGraphicFramePr>
            <a:graphicFrameLocks noChangeAspect="1"/>
          </p:cNvGraphicFramePr>
          <p:nvPr>
            <p:extLst>
              <p:ext uri="{D42A27DB-BD31-4B8C-83A1-F6EECF244321}">
                <p14:modId xmlns:p14="http://schemas.microsoft.com/office/powerpoint/2010/main" val="1576474045"/>
              </p:ext>
            </p:extLst>
          </p:nvPr>
        </p:nvGraphicFramePr>
        <p:xfrm>
          <a:off x="141542" y="105877"/>
          <a:ext cx="4536335" cy="6623339"/>
        </p:xfrm>
        <a:graphic>
          <a:graphicData uri="http://schemas.openxmlformats.org/presentationml/2006/ole">
            <mc:AlternateContent xmlns:mc="http://schemas.openxmlformats.org/markup-compatibility/2006">
              <mc:Choice xmlns:v="urn:schemas-microsoft-com:vml" Requires="v">
                <p:oleObj name="Bitmap Image" r:id="rId3" imgW="2178000" imgH="3181320" progId="Paint.Picture.1">
                  <p:embed/>
                </p:oleObj>
              </mc:Choice>
              <mc:Fallback>
                <p:oleObj name="Bitmap Image" r:id="rId3" imgW="2178000" imgH="3181320" progId="Paint.Picture.1">
                  <p:embed/>
                  <p:pic>
                    <p:nvPicPr>
                      <p:cNvPr id="0" name=""/>
                      <p:cNvPicPr/>
                      <p:nvPr/>
                    </p:nvPicPr>
                    <p:blipFill>
                      <a:blip r:embed="rId4"/>
                      <a:stretch>
                        <a:fillRect/>
                      </a:stretch>
                    </p:blipFill>
                    <p:spPr>
                      <a:xfrm>
                        <a:off x="141542" y="105877"/>
                        <a:ext cx="4536335" cy="6623339"/>
                      </a:xfrm>
                      <a:prstGeom prst="rect">
                        <a:avLst/>
                      </a:prstGeom>
                    </p:spPr>
                  </p:pic>
                </p:oleObj>
              </mc:Fallback>
            </mc:AlternateContent>
          </a:graphicData>
        </a:graphic>
      </p:graphicFrame>
    </p:spTree>
    <p:extLst>
      <p:ext uri="{BB962C8B-B14F-4D97-AF65-F5344CB8AC3E}">
        <p14:creationId xmlns:p14="http://schemas.microsoft.com/office/powerpoint/2010/main" val="2554872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AE48B0-C2EB-4723-9D36-5A60F64A0B3F}"/>
              </a:ext>
            </a:extLst>
          </p:cNvPr>
          <p:cNvSpPr>
            <a:spLocks noGrp="1"/>
          </p:cNvSpPr>
          <p:nvPr>
            <p:ph idx="1"/>
          </p:nvPr>
        </p:nvSpPr>
        <p:spPr>
          <a:xfrm>
            <a:off x="705852" y="1343216"/>
            <a:ext cx="10515600" cy="4351338"/>
          </a:xfrm>
        </p:spPr>
        <p:txBody>
          <a:bodyPr>
            <a:normAutofit/>
          </a:bodyPr>
          <a:lstStyle/>
          <a:p>
            <a:pPr marL="342900" indent="-342900" algn="just">
              <a:buFont typeface="Arial" panose="020B0604020202020204" pitchFamily="34" charset="0"/>
              <a:buChar char="•"/>
            </a:pPr>
            <a:r>
              <a:rPr lang="en-US" sz="2400" dirty="0"/>
              <a:t>Fabry-Perot filter consists of the cavity formed by two highly reflective mirrors placed parallel to each other, as shown in Figure. </a:t>
            </a:r>
          </a:p>
          <a:p>
            <a:pPr marL="342900" indent="-342900" algn="just">
              <a:buFont typeface="Arial" panose="020B0604020202020204" pitchFamily="34" charset="0"/>
              <a:buChar char="•"/>
            </a:pPr>
            <a:r>
              <a:rPr lang="en-US" sz="2400" dirty="0"/>
              <a:t>This filter is also called a Fabry-Perot interferometer or etalon. </a:t>
            </a:r>
          </a:p>
          <a:p>
            <a:pPr marL="342900" indent="-342900" algn="just">
              <a:buFont typeface="Arial" panose="020B0604020202020204" pitchFamily="34" charset="0"/>
              <a:buChar char="•"/>
            </a:pPr>
            <a:r>
              <a:rPr lang="en-US" sz="2400" dirty="0"/>
              <a:t>The input light beam to the filter enters the first mirror at right angles to its surface. </a:t>
            </a:r>
          </a:p>
          <a:p>
            <a:pPr marL="342900" indent="-342900" algn="just">
              <a:buFont typeface="Arial" panose="020B0604020202020204" pitchFamily="34" charset="0"/>
              <a:buChar char="•"/>
            </a:pPr>
            <a:r>
              <a:rPr lang="en-US" sz="2400" dirty="0"/>
              <a:t>The output of the filter is the light beam </a:t>
            </a:r>
            <a:r>
              <a:rPr lang="en-IN" sz="2400" dirty="0"/>
              <a:t>leaving the second mirror.</a:t>
            </a:r>
          </a:p>
        </p:txBody>
      </p:sp>
      <p:sp>
        <p:nvSpPr>
          <p:cNvPr id="4" name="TextBox 3">
            <a:extLst>
              <a:ext uri="{FF2B5EF4-FFF2-40B4-BE49-F238E27FC236}">
                <a16:creationId xmlns:a16="http://schemas.microsoft.com/office/drawing/2014/main" id="{731C3916-9A31-2405-5C8B-3480392B7E68}"/>
              </a:ext>
            </a:extLst>
          </p:cNvPr>
          <p:cNvSpPr txBox="1"/>
          <p:nvPr/>
        </p:nvSpPr>
        <p:spPr>
          <a:xfrm>
            <a:off x="769860" y="514222"/>
            <a:ext cx="8816902" cy="523220"/>
          </a:xfrm>
          <a:prstGeom prst="rect">
            <a:avLst/>
          </a:prstGeom>
          <a:noFill/>
        </p:spPr>
        <p:txBody>
          <a:bodyPr wrap="square">
            <a:spAutoFit/>
          </a:bodyPr>
          <a:lstStyle/>
          <a:p>
            <a:pPr algn="just"/>
            <a:r>
              <a:rPr lang="en-IN" sz="2800" b="1" dirty="0">
                <a:solidFill>
                  <a:srgbClr val="C00000"/>
                </a:solidFill>
              </a:rPr>
              <a:t>Thin Film Filter or Fabry-Perot Filter</a:t>
            </a:r>
            <a:endParaRPr lang="en-US" sz="2800" dirty="0">
              <a:solidFill>
                <a:srgbClr val="C00000"/>
              </a:solidFill>
            </a:endParaRPr>
          </a:p>
        </p:txBody>
      </p:sp>
    </p:spTree>
    <p:extLst>
      <p:ext uri="{BB962C8B-B14F-4D97-AF65-F5344CB8AC3E}">
        <p14:creationId xmlns:p14="http://schemas.microsoft.com/office/powerpoint/2010/main" val="1240443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40067-5B62-4B27-B1D5-AD289EDFF060}"/>
              </a:ext>
            </a:extLst>
          </p:cNvPr>
          <p:cNvSpPr>
            <a:spLocks noGrp="1"/>
          </p:cNvSpPr>
          <p:nvPr>
            <p:ph type="title"/>
          </p:nvPr>
        </p:nvSpPr>
        <p:spPr>
          <a:xfrm>
            <a:off x="838199" y="-476250"/>
            <a:ext cx="5038725" cy="266700"/>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89498462-3236-48A6-9F77-2C48D781169B}"/>
              </a:ext>
            </a:extLst>
          </p:cNvPr>
          <p:cNvSpPr>
            <a:spLocks noGrp="1"/>
          </p:cNvSpPr>
          <p:nvPr>
            <p:ph idx="1"/>
          </p:nvPr>
        </p:nvSpPr>
        <p:spPr>
          <a:xfrm>
            <a:off x="-1" y="200024"/>
            <a:ext cx="6372225" cy="5979103"/>
          </a:xfrm>
        </p:spPr>
        <p:txBody>
          <a:bodyPr>
            <a:normAutofit fontScale="55000" lnSpcReduction="20000"/>
          </a:bodyPr>
          <a:lstStyle/>
          <a:p>
            <a:pPr algn="just"/>
            <a:r>
              <a:rPr lang="en-IN" sz="5100" b="1" dirty="0"/>
              <a:t>Principle of Operation</a:t>
            </a:r>
          </a:p>
          <a:p>
            <a:pPr marL="571500" indent="-571500" algn="just">
              <a:buFont typeface="Arial" panose="020B0604020202020204" pitchFamily="34" charset="0"/>
              <a:buChar char="•"/>
            </a:pPr>
            <a:r>
              <a:rPr lang="en-US" sz="4200" dirty="0"/>
              <a:t>The principle of operation of the device is illustrated in Figure. </a:t>
            </a:r>
          </a:p>
          <a:p>
            <a:pPr marL="571500" indent="-571500" algn="just">
              <a:buFont typeface="Arial" panose="020B0604020202020204" pitchFamily="34" charset="0"/>
              <a:buChar char="•"/>
            </a:pPr>
            <a:r>
              <a:rPr lang="en-US" sz="4200" dirty="0"/>
              <a:t>The input signal is incident on the left surface of the cavity. </a:t>
            </a:r>
          </a:p>
          <a:p>
            <a:pPr marL="571500" indent="-571500" algn="just">
              <a:buFont typeface="Arial" panose="020B0604020202020204" pitchFamily="34" charset="0"/>
              <a:buChar char="•"/>
            </a:pPr>
            <a:r>
              <a:rPr lang="en-US" sz="4200" dirty="0"/>
              <a:t>After one pass through the cavity, as shown.</a:t>
            </a:r>
          </a:p>
          <a:p>
            <a:pPr marL="571500" indent="-571500" algn="just">
              <a:buFont typeface="Arial" panose="020B0604020202020204" pitchFamily="34" charset="0"/>
              <a:buChar char="•"/>
            </a:pPr>
            <a:r>
              <a:rPr lang="en-US" sz="4200" dirty="0"/>
              <a:t>A part of the light leaves the cavity through the right facet and a part is reflected. </a:t>
            </a:r>
          </a:p>
          <a:p>
            <a:pPr marL="571500" indent="-571500" algn="just">
              <a:buFont typeface="Arial" panose="020B0604020202020204" pitchFamily="34" charset="0"/>
              <a:buChar char="•"/>
            </a:pPr>
            <a:r>
              <a:rPr lang="en-US" sz="4200" dirty="0"/>
              <a:t>A part of the reflected wave is again reflected by the left facet to the right facet. </a:t>
            </a:r>
          </a:p>
          <a:p>
            <a:pPr marL="571500" indent="-571500" algn="just">
              <a:buFont typeface="Arial" panose="020B0604020202020204" pitchFamily="34" charset="0"/>
              <a:buChar char="•"/>
            </a:pPr>
            <a:r>
              <a:rPr lang="en-US" sz="4200" dirty="0"/>
              <a:t>For those wavelengths for which the cavity length is an integral multiple of half the wavelength in the cavity—so that a round trip through the cavity is an integral multiple of the wavelength—all the transmitted light waves that add in phase comes out from right facet.</a:t>
            </a:r>
          </a:p>
          <a:p>
            <a:pPr marL="571500" indent="-571500" algn="just">
              <a:buFont typeface="Arial" panose="020B0604020202020204" pitchFamily="34" charset="0"/>
              <a:buChar char="•"/>
            </a:pPr>
            <a:r>
              <a:rPr lang="en-US" sz="4200" dirty="0"/>
              <a:t>Such wavelengths are called the resonant wavelengths of </a:t>
            </a:r>
            <a:r>
              <a:rPr lang="en-IN" sz="4200" dirty="0"/>
              <a:t>the cavity.</a:t>
            </a:r>
          </a:p>
        </p:txBody>
      </p:sp>
      <p:pic>
        <p:nvPicPr>
          <p:cNvPr id="4" name="Picture 3">
            <a:extLst>
              <a:ext uri="{FF2B5EF4-FFF2-40B4-BE49-F238E27FC236}">
                <a16:creationId xmlns:a16="http://schemas.microsoft.com/office/drawing/2014/main" id="{561EB607-52F1-4541-ADED-6EE7CADBD059}"/>
              </a:ext>
            </a:extLst>
          </p:cNvPr>
          <p:cNvPicPr>
            <a:picLocks noChangeAspect="1"/>
          </p:cNvPicPr>
          <p:nvPr/>
        </p:nvPicPr>
        <p:blipFill>
          <a:blip r:embed="rId2"/>
          <a:stretch>
            <a:fillRect/>
          </a:stretch>
        </p:blipFill>
        <p:spPr>
          <a:xfrm>
            <a:off x="6372224" y="200024"/>
            <a:ext cx="5677178" cy="2552700"/>
          </a:xfrm>
          <a:prstGeom prst="rect">
            <a:avLst/>
          </a:prstGeom>
        </p:spPr>
      </p:pic>
      <p:sp>
        <p:nvSpPr>
          <p:cNvPr id="5" name="TextBox 4">
            <a:extLst>
              <a:ext uri="{FF2B5EF4-FFF2-40B4-BE49-F238E27FC236}">
                <a16:creationId xmlns:a16="http://schemas.microsoft.com/office/drawing/2014/main" id="{9713BC2F-8AEC-46A4-A46A-503AE52578DC}"/>
              </a:ext>
            </a:extLst>
          </p:cNvPr>
          <p:cNvSpPr txBox="1"/>
          <p:nvPr/>
        </p:nvSpPr>
        <p:spPr>
          <a:xfrm>
            <a:off x="7057926" y="2866409"/>
            <a:ext cx="4848224" cy="646331"/>
          </a:xfrm>
          <a:prstGeom prst="rect">
            <a:avLst/>
          </a:prstGeom>
          <a:noFill/>
        </p:spPr>
        <p:txBody>
          <a:bodyPr wrap="square" rtlCol="0">
            <a:spAutoFit/>
          </a:bodyPr>
          <a:lstStyle/>
          <a:p>
            <a:r>
              <a:rPr lang="en-US" b="1" dirty="0"/>
              <a:t>Figure.  </a:t>
            </a:r>
            <a:r>
              <a:rPr lang="en-US" dirty="0"/>
              <a:t>Principle of operation of a Fabry-Perot filter.</a:t>
            </a:r>
            <a:endParaRPr lang="en-IN" dirty="0"/>
          </a:p>
        </p:txBody>
      </p:sp>
      <p:pic>
        <p:nvPicPr>
          <p:cNvPr id="8" name="Picture 7">
            <a:extLst>
              <a:ext uri="{FF2B5EF4-FFF2-40B4-BE49-F238E27FC236}">
                <a16:creationId xmlns:a16="http://schemas.microsoft.com/office/drawing/2014/main" id="{1AF656B1-9062-8D94-1351-1A6C6CE7E2C5}"/>
              </a:ext>
            </a:extLst>
          </p:cNvPr>
          <p:cNvPicPr>
            <a:picLocks noChangeAspect="1"/>
          </p:cNvPicPr>
          <p:nvPr/>
        </p:nvPicPr>
        <p:blipFill>
          <a:blip r:embed="rId3"/>
          <a:stretch>
            <a:fillRect/>
          </a:stretch>
        </p:blipFill>
        <p:spPr>
          <a:xfrm>
            <a:off x="7442098" y="3503116"/>
            <a:ext cx="4625439" cy="3323610"/>
          </a:xfrm>
          <a:prstGeom prst="rect">
            <a:avLst/>
          </a:prstGeom>
        </p:spPr>
      </p:pic>
    </p:spTree>
    <p:extLst>
      <p:ext uri="{BB962C8B-B14F-4D97-AF65-F5344CB8AC3E}">
        <p14:creationId xmlns:p14="http://schemas.microsoft.com/office/powerpoint/2010/main" val="1372834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AB2A-31D7-4B65-B45F-B54B75DCBE1C}"/>
              </a:ext>
            </a:extLst>
          </p:cNvPr>
          <p:cNvSpPr>
            <a:spLocks noGrp="1"/>
          </p:cNvSpPr>
          <p:nvPr>
            <p:ph type="title"/>
          </p:nvPr>
        </p:nvSpPr>
        <p:spPr>
          <a:xfrm>
            <a:off x="105879" y="110917"/>
            <a:ext cx="7025640" cy="655928"/>
          </a:xfrm>
        </p:spPr>
        <p:txBody>
          <a:bodyPr>
            <a:noAutofit/>
          </a:bodyPr>
          <a:lstStyle/>
          <a:p>
            <a:r>
              <a:rPr lang="en-IN" sz="3200" b="1" dirty="0"/>
              <a:t>Arrayed Waveguide Grating</a:t>
            </a:r>
            <a:endParaRPr lang="en-IN" sz="3200" dirty="0"/>
          </a:p>
        </p:txBody>
      </p:sp>
      <p:sp>
        <p:nvSpPr>
          <p:cNvPr id="3" name="Content Placeholder 2">
            <a:extLst>
              <a:ext uri="{FF2B5EF4-FFF2-40B4-BE49-F238E27FC236}">
                <a16:creationId xmlns:a16="http://schemas.microsoft.com/office/drawing/2014/main" id="{590E334A-7FA6-4DF6-9365-02414298DB03}"/>
              </a:ext>
            </a:extLst>
          </p:cNvPr>
          <p:cNvSpPr>
            <a:spLocks noGrp="1"/>
          </p:cNvSpPr>
          <p:nvPr>
            <p:ph idx="1"/>
          </p:nvPr>
        </p:nvSpPr>
        <p:spPr>
          <a:xfrm>
            <a:off x="105879" y="863099"/>
            <a:ext cx="11944952" cy="5787732"/>
          </a:xfrm>
        </p:spPr>
        <p:txBody>
          <a:bodyPr>
            <a:normAutofit/>
          </a:bodyPr>
          <a:lstStyle/>
          <a:p>
            <a:pPr marL="457200" indent="-457200" algn="just">
              <a:buFont typeface="Arial" panose="020B0604020202020204" pitchFamily="34" charset="0"/>
              <a:buChar char="•"/>
            </a:pPr>
            <a:r>
              <a:rPr lang="en-US" sz="2400" dirty="0"/>
              <a:t>Arrayed waveguide grating (AWG) consists of </a:t>
            </a:r>
            <a:r>
              <a:rPr lang="en-US" sz="2400" b="1" dirty="0">
                <a:solidFill>
                  <a:srgbClr val="FF0000"/>
                </a:solidFill>
              </a:rPr>
              <a:t>two multiport couplers </a:t>
            </a:r>
            <a:r>
              <a:rPr lang="en-US" sz="2400" dirty="0"/>
              <a:t>interconnected by an </a:t>
            </a:r>
            <a:r>
              <a:rPr lang="en-US" sz="2400" b="1" dirty="0">
                <a:solidFill>
                  <a:srgbClr val="FF0000"/>
                </a:solidFill>
              </a:rPr>
              <a:t>array of waveguides</a:t>
            </a:r>
            <a:r>
              <a:rPr lang="en-US" sz="2400" dirty="0"/>
              <a:t>. </a:t>
            </a:r>
          </a:p>
          <a:p>
            <a:pPr marL="457200" indent="-457200" algn="just">
              <a:buFont typeface="Arial" panose="020B0604020202020204" pitchFamily="34" charset="0"/>
              <a:buChar char="•"/>
            </a:pPr>
            <a:r>
              <a:rPr lang="en-US" sz="2400" dirty="0"/>
              <a:t>The AWG is a device where </a:t>
            </a:r>
            <a:r>
              <a:rPr lang="en-US" sz="2400" b="1" dirty="0">
                <a:solidFill>
                  <a:srgbClr val="FF0000"/>
                </a:solidFill>
              </a:rPr>
              <a:t>several copies of the same signal</a:t>
            </a:r>
            <a:r>
              <a:rPr lang="en-US" sz="2400" dirty="0"/>
              <a:t>, but shifted in </a:t>
            </a:r>
            <a:r>
              <a:rPr lang="en-US" sz="2400" b="1" dirty="0">
                <a:solidFill>
                  <a:srgbClr val="FF0000"/>
                </a:solidFill>
              </a:rPr>
              <a:t>phase by different amounts</a:t>
            </a:r>
            <a:r>
              <a:rPr lang="en-US" sz="2400" dirty="0"/>
              <a:t>, are added together.</a:t>
            </a:r>
          </a:p>
          <a:p>
            <a:pPr marL="457200" indent="-457200" algn="just">
              <a:buFont typeface="Arial" panose="020B0604020202020204" pitchFamily="34" charset="0"/>
              <a:buChar char="•"/>
            </a:pPr>
            <a:r>
              <a:rPr lang="en-US" sz="2400" dirty="0"/>
              <a:t>It can be used as an n × 1 wavelength multiplexer. It is an n-input, 1-output device,</a:t>
            </a:r>
          </a:p>
          <a:p>
            <a:pPr marL="457200" indent="-457200" algn="just">
              <a:buFont typeface="Arial" panose="020B0604020202020204" pitchFamily="34" charset="0"/>
              <a:buChar char="•"/>
            </a:pPr>
            <a:r>
              <a:rPr lang="en-US" sz="2400" dirty="0"/>
              <a:t>Where the n inputs combined onto the single output. </a:t>
            </a:r>
          </a:p>
          <a:p>
            <a:pPr marL="457200" indent="-457200" algn="just">
              <a:buFont typeface="Arial" panose="020B0604020202020204" pitchFamily="34" charset="0"/>
              <a:buChar char="•"/>
            </a:pPr>
            <a:r>
              <a:rPr lang="en-US" sz="2400" dirty="0"/>
              <a:t>The inverse of this function, namely, 1 × n wavelength demultiplexing, can also be performed using an AWG. </a:t>
            </a:r>
          </a:p>
          <a:p>
            <a:pPr marL="457200" indent="-457200" algn="just">
              <a:buFont typeface="Arial" panose="020B0604020202020204" pitchFamily="34" charset="0"/>
              <a:buChar char="•"/>
            </a:pPr>
            <a:r>
              <a:rPr lang="en-US" sz="2400" dirty="0"/>
              <a:t>An AWG has lower loss and flatter passband, and is easier to realize on an integrated-optic substrate. </a:t>
            </a:r>
          </a:p>
          <a:p>
            <a:pPr marL="457200" indent="-457200" algn="just">
              <a:buFont typeface="Arial" panose="020B0604020202020204" pitchFamily="34" charset="0"/>
              <a:buChar char="•"/>
            </a:pPr>
            <a:r>
              <a:rPr lang="en-US" sz="2400" dirty="0"/>
              <a:t>The input and output waveguides, the multiport couplers, and the arrayed waveguides are all </a:t>
            </a:r>
            <a:r>
              <a:rPr lang="en-US" sz="2400" dirty="0">
                <a:solidFill>
                  <a:srgbClr val="FF0000"/>
                </a:solidFill>
              </a:rPr>
              <a:t>fabricated on a single substrate</a:t>
            </a:r>
            <a:r>
              <a:rPr lang="en-US" sz="2400" dirty="0"/>
              <a:t>. </a:t>
            </a:r>
          </a:p>
          <a:p>
            <a:pPr marL="457200" indent="-457200" algn="just">
              <a:buFont typeface="Arial" panose="020B0604020202020204" pitchFamily="34" charset="0"/>
              <a:buChar char="•"/>
            </a:pPr>
            <a:r>
              <a:rPr lang="en-US" sz="2400" dirty="0"/>
              <a:t>Thirty-two–channel AWGs are commercially available, and AWGs are being used in WDM transmission systems. </a:t>
            </a:r>
          </a:p>
          <a:p>
            <a:pPr marL="457200" indent="-457200" algn="just">
              <a:buFont typeface="Arial" panose="020B0604020202020204" pitchFamily="34" charset="0"/>
              <a:buChar char="•"/>
            </a:pPr>
            <a:endParaRPr lang="en-IN" sz="2400" dirty="0"/>
          </a:p>
        </p:txBody>
      </p:sp>
    </p:spTree>
    <p:extLst>
      <p:ext uri="{BB962C8B-B14F-4D97-AF65-F5344CB8AC3E}">
        <p14:creationId xmlns:p14="http://schemas.microsoft.com/office/powerpoint/2010/main" val="975125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6987" y="1697736"/>
            <a:ext cx="10612967" cy="3720741"/>
          </a:xfrm>
          <a:prstGeom prst="rect">
            <a:avLst/>
          </a:prstGeom>
        </p:spPr>
        <p:txBody>
          <a:bodyPr vert="horz" wrap="square" lIns="0" tIns="16933" rIns="0" bIns="0" rtlCol="0">
            <a:spAutoFit/>
          </a:bodyPr>
          <a:lstStyle/>
          <a:p>
            <a:pPr marL="474121" marR="8466" indent="-457189">
              <a:spcBef>
                <a:spcPts val="133"/>
              </a:spcBef>
              <a:buChar char="●"/>
              <a:tabLst>
                <a:tab pos="473275" algn="l"/>
                <a:tab pos="474121" algn="l"/>
              </a:tabLst>
            </a:pPr>
            <a:r>
              <a:rPr sz="2400" dirty="0"/>
              <a:t>A </a:t>
            </a:r>
            <a:r>
              <a:rPr sz="2400" spc="-7" dirty="0"/>
              <a:t>coupler </a:t>
            </a:r>
            <a:r>
              <a:rPr sz="2400" dirty="0"/>
              <a:t>can </a:t>
            </a:r>
            <a:r>
              <a:rPr sz="2400" spc="-7" dirty="0"/>
              <a:t>be made wavelength selective, meaning that </a:t>
            </a:r>
            <a:r>
              <a:rPr sz="2400" dirty="0"/>
              <a:t>its </a:t>
            </a:r>
            <a:r>
              <a:rPr sz="2400" spc="-7" dirty="0"/>
              <a:t>coupling  coefficient </a:t>
            </a:r>
            <a:r>
              <a:rPr sz="2400" spc="-20" dirty="0"/>
              <a:t>will </a:t>
            </a:r>
            <a:r>
              <a:rPr sz="2400" spc="-7" dirty="0"/>
              <a:t>then depend on </a:t>
            </a:r>
            <a:r>
              <a:rPr sz="2400" dirty="0"/>
              <a:t>the </a:t>
            </a:r>
            <a:r>
              <a:rPr sz="2400" spc="-13" dirty="0"/>
              <a:t>wavelength </a:t>
            </a:r>
            <a:r>
              <a:rPr sz="2400" spc="-7" dirty="0"/>
              <a:t>of the</a:t>
            </a:r>
            <a:r>
              <a:rPr sz="2400" spc="247" dirty="0"/>
              <a:t> </a:t>
            </a:r>
            <a:r>
              <a:rPr sz="2400" spc="-7" dirty="0"/>
              <a:t>signal.</a:t>
            </a:r>
            <a:endParaRPr sz="2400"/>
          </a:p>
          <a:p>
            <a:pPr marL="474121" indent="-457189">
              <a:buChar char="●"/>
              <a:tabLst>
                <a:tab pos="473275" algn="l"/>
                <a:tab pos="474121" algn="l"/>
              </a:tabLst>
            </a:pPr>
            <a:r>
              <a:rPr sz="2400" spc="-7" dirty="0"/>
              <a:t>Such</a:t>
            </a:r>
            <a:r>
              <a:rPr sz="2400" spc="260" dirty="0"/>
              <a:t> </a:t>
            </a:r>
            <a:r>
              <a:rPr sz="2400" spc="-7" dirty="0"/>
              <a:t>couplers</a:t>
            </a:r>
            <a:r>
              <a:rPr sz="2400" spc="293" dirty="0"/>
              <a:t> </a:t>
            </a:r>
            <a:r>
              <a:rPr sz="2400" spc="-7" dirty="0"/>
              <a:t>are</a:t>
            </a:r>
            <a:r>
              <a:rPr sz="2400" spc="287" dirty="0"/>
              <a:t> </a:t>
            </a:r>
            <a:r>
              <a:rPr sz="2400" spc="-7" dirty="0"/>
              <a:t>widely</a:t>
            </a:r>
            <a:r>
              <a:rPr sz="2400" spc="267" dirty="0"/>
              <a:t> </a:t>
            </a:r>
            <a:r>
              <a:rPr sz="2400" spc="-7" dirty="0"/>
              <a:t>used</a:t>
            </a:r>
            <a:r>
              <a:rPr sz="2400" spc="272" dirty="0"/>
              <a:t> </a:t>
            </a:r>
            <a:r>
              <a:rPr sz="2400" dirty="0"/>
              <a:t>to</a:t>
            </a:r>
            <a:r>
              <a:rPr sz="2400" spc="267" dirty="0"/>
              <a:t> </a:t>
            </a:r>
            <a:r>
              <a:rPr sz="2400" spc="-7" dirty="0"/>
              <a:t>combine</a:t>
            </a:r>
            <a:r>
              <a:rPr sz="2400" spc="293" dirty="0"/>
              <a:t> </a:t>
            </a:r>
            <a:r>
              <a:rPr sz="2400" spc="-7" dirty="0"/>
              <a:t>signals</a:t>
            </a:r>
            <a:r>
              <a:rPr sz="2400" spc="267" dirty="0"/>
              <a:t> </a:t>
            </a:r>
            <a:r>
              <a:rPr sz="2400" spc="-7" dirty="0"/>
              <a:t>at</a:t>
            </a:r>
            <a:r>
              <a:rPr sz="2400" spc="287" dirty="0"/>
              <a:t> </a:t>
            </a:r>
            <a:r>
              <a:rPr sz="2400" spc="-7" dirty="0"/>
              <a:t>1310</a:t>
            </a:r>
            <a:r>
              <a:rPr sz="2400" spc="272" dirty="0"/>
              <a:t> </a:t>
            </a:r>
            <a:r>
              <a:rPr sz="2400" spc="-7" dirty="0"/>
              <a:t>nm</a:t>
            </a:r>
            <a:r>
              <a:rPr sz="2400" spc="272" dirty="0"/>
              <a:t> </a:t>
            </a:r>
            <a:r>
              <a:rPr sz="2400" spc="-13" dirty="0"/>
              <a:t>and</a:t>
            </a:r>
            <a:r>
              <a:rPr sz="2400" spc="272" dirty="0"/>
              <a:t> </a:t>
            </a:r>
            <a:r>
              <a:rPr sz="2400" spc="-7" dirty="0"/>
              <a:t>1550</a:t>
            </a:r>
            <a:endParaRPr sz="2400"/>
          </a:p>
          <a:p>
            <a:pPr marL="474121"/>
            <a:r>
              <a:rPr sz="2400" spc="-7" dirty="0"/>
              <a:t>nm into a single fiber </a:t>
            </a:r>
            <a:r>
              <a:rPr sz="2400" spc="-13" dirty="0"/>
              <a:t>without</a:t>
            </a:r>
            <a:r>
              <a:rPr sz="2400" spc="127" dirty="0"/>
              <a:t> </a:t>
            </a:r>
            <a:r>
              <a:rPr sz="2400" spc="-7" dirty="0"/>
              <a:t>loss.</a:t>
            </a:r>
            <a:endParaRPr sz="2400"/>
          </a:p>
          <a:p>
            <a:pPr marL="474121" indent="-457189">
              <a:buChar char="●"/>
              <a:tabLst>
                <a:tab pos="473275" algn="l"/>
                <a:tab pos="474121" algn="l"/>
              </a:tabLst>
            </a:pPr>
            <a:r>
              <a:rPr sz="2400" dirty="0"/>
              <a:t>These </a:t>
            </a:r>
            <a:r>
              <a:rPr sz="2400" spc="-13" dirty="0"/>
              <a:t>types </a:t>
            </a:r>
            <a:r>
              <a:rPr sz="2400" spc="-7" dirty="0"/>
              <a:t>of couplers are used </a:t>
            </a:r>
            <a:r>
              <a:rPr sz="2400" dirty="0"/>
              <a:t>for </a:t>
            </a:r>
            <a:r>
              <a:rPr sz="2400" spc="-7" dirty="0"/>
              <a:t>optical</a:t>
            </a:r>
            <a:r>
              <a:rPr sz="2400" spc="80" dirty="0"/>
              <a:t> </a:t>
            </a:r>
            <a:r>
              <a:rPr sz="2400" spc="-7" dirty="0"/>
              <a:t>amplifiers.</a:t>
            </a:r>
            <a:endParaRPr sz="2400"/>
          </a:p>
          <a:p>
            <a:pPr>
              <a:spcBef>
                <a:spcPts val="40"/>
              </a:spcBef>
              <a:buFont typeface="Arial"/>
              <a:buChar char="●"/>
            </a:pPr>
            <a:endParaRPr sz="2467"/>
          </a:p>
          <a:p>
            <a:pPr marL="474121" marR="7620" indent="-457189" algn="just">
              <a:spcBef>
                <a:spcPts val="7"/>
              </a:spcBef>
              <a:buChar char="●"/>
              <a:tabLst>
                <a:tab pos="474121" algn="l"/>
              </a:tabLst>
            </a:pPr>
            <a:r>
              <a:rPr sz="2400" spc="-7" dirty="0"/>
              <a:t>Couplers and most other passive optical devices are reciprocal devices </a:t>
            </a:r>
            <a:r>
              <a:rPr sz="2400" spc="7" dirty="0"/>
              <a:t>in  </a:t>
            </a:r>
            <a:r>
              <a:rPr sz="2400" spc="-7" dirty="0"/>
              <a:t>that </a:t>
            </a:r>
            <a:r>
              <a:rPr sz="2400" dirty="0"/>
              <a:t>the </a:t>
            </a:r>
            <a:r>
              <a:rPr sz="2400" spc="-7" dirty="0"/>
              <a:t>devices </a:t>
            </a:r>
            <a:r>
              <a:rPr sz="2400" spc="-13" dirty="0"/>
              <a:t>work </a:t>
            </a:r>
            <a:r>
              <a:rPr sz="2400" spc="-7" dirty="0"/>
              <a:t>exactly </a:t>
            </a:r>
            <a:r>
              <a:rPr sz="2400" dirty="0"/>
              <a:t>the </a:t>
            </a:r>
            <a:r>
              <a:rPr sz="2400" spc="-7" dirty="0"/>
              <a:t>same </a:t>
            </a:r>
            <a:r>
              <a:rPr sz="2400" spc="-13" dirty="0"/>
              <a:t>way </a:t>
            </a:r>
            <a:r>
              <a:rPr sz="2400" spc="-7" dirty="0"/>
              <a:t>if their inputs </a:t>
            </a:r>
            <a:r>
              <a:rPr sz="2400" dirty="0"/>
              <a:t>and </a:t>
            </a:r>
            <a:r>
              <a:rPr sz="2400" spc="-7" dirty="0"/>
              <a:t>outputs are  reversed.</a:t>
            </a:r>
            <a:endParaRPr sz="2400"/>
          </a:p>
          <a:p>
            <a:pPr marL="474121" indent="-457189" algn="just">
              <a:buChar char="●"/>
              <a:tabLst>
                <a:tab pos="474121" algn="l"/>
              </a:tabLst>
            </a:pPr>
            <a:r>
              <a:rPr sz="2400" dirty="0"/>
              <a:t>In </a:t>
            </a:r>
            <a:r>
              <a:rPr sz="2400" spc="-7" dirty="0"/>
              <a:t>many systems there is a need </a:t>
            </a:r>
            <a:r>
              <a:rPr sz="2400" dirty="0"/>
              <a:t>for </a:t>
            </a:r>
            <a:r>
              <a:rPr sz="2400" spc="-7" dirty="0"/>
              <a:t>a passive non reciprocal</a:t>
            </a:r>
            <a:r>
              <a:rPr sz="2400" spc="127" dirty="0"/>
              <a:t> </a:t>
            </a:r>
            <a:r>
              <a:rPr sz="2400" spc="-7" dirty="0"/>
              <a:t>device.</a:t>
            </a:r>
            <a:endParaRPr sz="2400"/>
          </a:p>
        </p:txBody>
      </p:sp>
      <p:sp>
        <p:nvSpPr>
          <p:cNvPr id="3" name="object 3"/>
          <p:cNvSpPr txBox="1">
            <a:spLocks noGrp="1"/>
          </p:cNvSpPr>
          <p:nvPr>
            <p:ph type="title"/>
          </p:nvPr>
        </p:nvSpPr>
        <p:spPr>
          <a:xfrm>
            <a:off x="714587" y="531706"/>
            <a:ext cx="5450839" cy="460810"/>
          </a:xfrm>
          <a:prstGeom prst="rect">
            <a:avLst/>
          </a:prstGeom>
        </p:spPr>
        <p:txBody>
          <a:bodyPr spcFirstLastPara="1" vert="horz" wrap="square" lIns="0" tIns="16933" rIns="0" bIns="0" rtlCol="0" anchor="t" anchorCtr="0">
            <a:spAutoFit/>
          </a:bodyPr>
          <a:lstStyle/>
          <a:p>
            <a:pPr marL="16933">
              <a:spcBef>
                <a:spcPts val="133"/>
              </a:spcBef>
            </a:pPr>
            <a:r>
              <a:rPr spc="-7" dirty="0"/>
              <a:t>Couplers/</a:t>
            </a:r>
            <a:r>
              <a:rPr spc="-47" dirty="0"/>
              <a:t> </a:t>
            </a:r>
            <a:r>
              <a:rPr spc="-7" dirty="0"/>
              <a:t>Splitters</a:t>
            </a:r>
          </a:p>
        </p:txBody>
      </p:sp>
    </p:spTree>
    <p:extLst>
      <p:ext uri="{BB962C8B-B14F-4D97-AF65-F5344CB8AC3E}">
        <p14:creationId xmlns:p14="http://schemas.microsoft.com/office/powerpoint/2010/main" val="1438755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C5150F-4281-4008-977C-9B4DC649AEC3}"/>
              </a:ext>
            </a:extLst>
          </p:cNvPr>
          <p:cNvSpPr>
            <a:spLocks noGrp="1"/>
          </p:cNvSpPr>
          <p:nvPr>
            <p:ph idx="1"/>
          </p:nvPr>
        </p:nvSpPr>
        <p:spPr>
          <a:xfrm>
            <a:off x="94858" y="364595"/>
            <a:ext cx="5652445" cy="6128810"/>
          </a:xfrm>
        </p:spPr>
        <p:txBody>
          <a:bodyPr>
            <a:normAutofit/>
          </a:bodyPr>
          <a:lstStyle/>
          <a:p>
            <a:pPr marL="342900" indent="-342900" algn="just">
              <a:buFont typeface="Arial" panose="020B0604020202020204" pitchFamily="34" charset="0"/>
              <a:buChar char="•"/>
            </a:pPr>
            <a:r>
              <a:rPr lang="en-US" sz="2400" dirty="0"/>
              <a:t>Another way to understand the working of the </a:t>
            </a:r>
            <a:r>
              <a:rPr lang="en-US" sz="2400" b="1" dirty="0"/>
              <a:t>AWG as a demultiplexer</a:t>
            </a:r>
            <a:r>
              <a:rPr lang="en-US" sz="2400" dirty="0"/>
              <a:t> is to think of the </a:t>
            </a:r>
            <a:r>
              <a:rPr lang="en-US" sz="2400" b="1" dirty="0"/>
              <a:t>multiport couplers as lenses </a:t>
            </a:r>
            <a:r>
              <a:rPr lang="en-US" sz="2400" dirty="0"/>
              <a:t>and the </a:t>
            </a:r>
            <a:r>
              <a:rPr lang="en-US" sz="2400" b="1" dirty="0"/>
              <a:t>array of waveguides as a prism</a:t>
            </a:r>
            <a:r>
              <a:rPr lang="en-US" sz="2400" dirty="0"/>
              <a:t>. </a:t>
            </a:r>
          </a:p>
          <a:p>
            <a:pPr marL="342900" indent="-342900" algn="just">
              <a:buFont typeface="Arial" panose="020B0604020202020204" pitchFamily="34" charset="0"/>
              <a:buChar char="•"/>
            </a:pPr>
            <a:r>
              <a:rPr lang="en-US" sz="2400" dirty="0"/>
              <a:t>The input coupler collimates the light from an input waveguide to the array of waveguides. </a:t>
            </a:r>
          </a:p>
          <a:p>
            <a:pPr marL="342900" indent="-342900" algn="just">
              <a:buFont typeface="Arial" panose="020B0604020202020204" pitchFamily="34" charset="0"/>
              <a:buChar char="•"/>
            </a:pPr>
            <a:r>
              <a:rPr lang="en-US" sz="2400" dirty="0"/>
              <a:t>The array of waveguides acts like a prism, providing a wavelength-dependent phase shift, and the output coupler focuses different wavelengths on different output waveguides.</a:t>
            </a:r>
            <a:endParaRPr lang="en-IN" sz="2400" dirty="0"/>
          </a:p>
        </p:txBody>
      </p:sp>
      <p:pic>
        <p:nvPicPr>
          <p:cNvPr id="4" name="Picture 3">
            <a:extLst>
              <a:ext uri="{FF2B5EF4-FFF2-40B4-BE49-F238E27FC236}">
                <a16:creationId xmlns:a16="http://schemas.microsoft.com/office/drawing/2014/main" id="{AC11C970-81F4-451D-858A-0D2F5ECEB812}"/>
              </a:ext>
            </a:extLst>
          </p:cNvPr>
          <p:cNvPicPr>
            <a:picLocks noChangeAspect="1"/>
          </p:cNvPicPr>
          <p:nvPr/>
        </p:nvPicPr>
        <p:blipFill>
          <a:blip r:embed="rId2"/>
          <a:stretch>
            <a:fillRect/>
          </a:stretch>
        </p:blipFill>
        <p:spPr>
          <a:xfrm>
            <a:off x="5747303" y="1320800"/>
            <a:ext cx="6077215" cy="2376317"/>
          </a:xfrm>
          <a:prstGeom prst="rect">
            <a:avLst/>
          </a:prstGeom>
        </p:spPr>
      </p:pic>
      <p:sp>
        <p:nvSpPr>
          <p:cNvPr id="5" name="TextBox 4">
            <a:extLst>
              <a:ext uri="{FF2B5EF4-FFF2-40B4-BE49-F238E27FC236}">
                <a16:creationId xmlns:a16="http://schemas.microsoft.com/office/drawing/2014/main" id="{A8EFC358-35A9-4C2A-B288-F6CA10FB577F}"/>
              </a:ext>
            </a:extLst>
          </p:cNvPr>
          <p:cNvSpPr txBox="1"/>
          <p:nvPr/>
        </p:nvSpPr>
        <p:spPr>
          <a:xfrm>
            <a:off x="6900332" y="4131733"/>
            <a:ext cx="4428067" cy="369332"/>
          </a:xfrm>
          <a:prstGeom prst="rect">
            <a:avLst/>
          </a:prstGeom>
          <a:noFill/>
        </p:spPr>
        <p:txBody>
          <a:bodyPr wrap="square" rtlCol="0">
            <a:spAutoFit/>
          </a:bodyPr>
          <a:lstStyle/>
          <a:p>
            <a:r>
              <a:rPr lang="en-US" b="1" dirty="0"/>
              <a:t>Figure. </a:t>
            </a:r>
            <a:r>
              <a:rPr lang="en-US" dirty="0"/>
              <a:t>An arrayed waveguide grating.</a:t>
            </a:r>
            <a:endParaRPr lang="en-IN" dirty="0"/>
          </a:p>
        </p:txBody>
      </p:sp>
    </p:spTree>
    <p:extLst>
      <p:ext uri="{BB962C8B-B14F-4D97-AF65-F5344CB8AC3E}">
        <p14:creationId xmlns:p14="http://schemas.microsoft.com/office/powerpoint/2010/main" val="284669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96A87-F877-4046-8D5F-3A32A95D3794}"/>
              </a:ext>
            </a:extLst>
          </p:cNvPr>
          <p:cNvSpPr>
            <a:spLocks noGrp="1"/>
          </p:cNvSpPr>
          <p:nvPr>
            <p:ph type="title"/>
          </p:nvPr>
        </p:nvSpPr>
        <p:spPr>
          <a:xfrm>
            <a:off x="1282700" y="135467"/>
            <a:ext cx="9626600" cy="681037"/>
          </a:xfrm>
        </p:spPr>
        <p:txBody>
          <a:bodyPr>
            <a:normAutofit/>
          </a:bodyPr>
          <a:lstStyle/>
          <a:p>
            <a:r>
              <a:rPr lang="en-IN" sz="3200" b="1" dirty="0"/>
              <a:t>Principle of Operation</a:t>
            </a:r>
            <a:endParaRPr lang="en-IN" sz="3200" dirty="0"/>
          </a:p>
        </p:txBody>
      </p:sp>
      <p:sp>
        <p:nvSpPr>
          <p:cNvPr id="3" name="Content Placeholder 2">
            <a:extLst>
              <a:ext uri="{FF2B5EF4-FFF2-40B4-BE49-F238E27FC236}">
                <a16:creationId xmlns:a16="http://schemas.microsoft.com/office/drawing/2014/main" id="{FD31BF1A-2D68-44E4-8C12-13FB5F7EA7FD}"/>
              </a:ext>
            </a:extLst>
          </p:cNvPr>
          <p:cNvSpPr>
            <a:spLocks noGrp="1"/>
          </p:cNvSpPr>
          <p:nvPr>
            <p:ph idx="1"/>
          </p:nvPr>
        </p:nvSpPr>
        <p:spPr>
          <a:xfrm>
            <a:off x="838200" y="1045104"/>
            <a:ext cx="10515600" cy="4351338"/>
          </a:xfrm>
        </p:spPr>
        <p:txBody>
          <a:bodyPr>
            <a:normAutofit lnSpcReduction="10000"/>
          </a:bodyPr>
          <a:lstStyle/>
          <a:p>
            <a:pPr marL="342900" indent="-342900" algn="just">
              <a:buFont typeface="Arial" panose="020B0604020202020204" pitchFamily="34" charset="0"/>
              <a:buChar char="•"/>
            </a:pPr>
            <a:r>
              <a:rPr lang="en-US" sz="2800" dirty="0"/>
              <a:t>Let the number of inputs and outputs of the AWG be denoted by n.</a:t>
            </a:r>
          </a:p>
          <a:p>
            <a:pPr marL="342900" indent="-342900" algn="just">
              <a:buFont typeface="Arial" panose="020B0604020202020204" pitchFamily="34" charset="0"/>
              <a:buChar char="•"/>
            </a:pPr>
            <a:r>
              <a:rPr lang="en-US" sz="2800" dirty="0"/>
              <a:t>Let the couplers at the input and output be n × m and m × n in size, respectively. </a:t>
            </a:r>
          </a:p>
          <a:p>
            <a:pPr marL="342900" indent="-342900" algn="just">
              <a:buFont typeface="Arial" panose="020B0604020202020204" pitchFamily="34" charset="0"/>
              <a:buChar char="•"/>
            </a:pPr>
            <a:r>
              <a:rPr lang="en-US" sz="2800" dirty="0"/>
              <a:t>Thus the couplers are interconnected by m waveguides.</a:t>
            </a:r>
          </a:p>
          <a:p>
            <a:pPr marL="342900" indent="-342900" algn="just">
              <a:buFont typeface="Arial" panose="020B0604020202020204" pitchFamily="34" charset="0"/>
              <a:buChar char="•"/>
            </a:pPr>
            <a:r>
              <a:rPr lang="en-US" sz="2800" dirty="0"/>
              <a:t>We will call these waveguides as arrayed waveguides to distinguish them from the input and output waveguides. </a:t>
            </a:r>
          </a:p>
          <a:p>
            <a:pPr marL="342900" indent="-342900" algn="just">
              <a:buFont typeface="Arial" panose="020B0604020202020204" pitchFamily="34" charset="0"/>
              <a:buChar char="•"/>
            </a:pPr>
            <a:r>
              <a:rPr lang="en-US" sz="2800" dirty="0"/>
              <a:t>The lengths of these waveguides are chosen such that the difference in length between consecutive waveguides is a constant denoted by L.</a:t>
            </a:r>
          </a:p>
        </p:txBody>
      </p:sp>
    </p:spTree>
    <p:extLst>
      <p:ext uri="{BB962C8B-B14F-4D97-AF65-F5344CB8AC3E}">
        <p14:creationId xmlns:p14="http://schemas.microsoft.com/office/powerpoint/2010/main" val="4018533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1893-B782-4CD6-BCAA-851C494DB7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A1ABC5E-70D7-42EB-A5EE-2240844F0CC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C5AE91D-C4C0-4A35-8A81-5D240A1CFB18}"/>
              </a:ext>
            </a:extLst>
          </p:cNvPr>
          <p:cNvPicPr>
            <a:picLocks noChangeAspect="1"/>
          </p:cNvPicPr>
          <p:nvPr/>
        </p:nvPicPr>
        <p:blipFill>
          <a:blip r:embed="rId2"/>
          <a:stretch>
            <a:fillRect/>
          </a:stretch>
        </p:blipFill>
        <p:spPr>
          <a:xfrm>
            <a:off x="523874" y="819149"/>
            <a:ext cx="11049001" cy="4638675"/>
          </a:xfrm>
          <a:prstGeom prst="rect">
            <a:avLst/>
          </a:prstGeom>
        </p:spPr>
      </p:pic>
    </p:spTree>
    <p:extLst>
      <p:ext uri="{BB962C8B-B14F-4D97-AF65-F5344CB8AC3E}">
        <p14:creationId xmlns:p14="http://schemas.microsoft.com/office/powerpoint/2010/main" val="4089023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359E96A7-CCC3-4609-B594-759E08983CD8}"/>
              </a:ext>
            </a:extLst>
          </p:cNvPr>
          <p:cNvSpPr>
            <a:spLocks noGrp="1"/>
          </p:cNvSpPr>
          <p:nvPr>
            <p:ph type="sldNum" idx="12"/>
          </p:nvPr>
        </p:nvSpPr>
        <p:spPr>
          <a:xfrm>
            <a:off x="11296611" y="6217622"/>
            <a:ext cx="731600" cy="524700"/>
          </a:xfrm>
        </p:spPr>
        <p:txBody>
          <a:bodyPr/>
          <a:lstStyle/>
          <a:p>
            <a:fld id="{00000000-1234-1234-1234-123412341234}" type="slidenum">
              <a:rPr lang="en" smtClean="0"/>
              <a:pPr/>
              <a:t>43</a:t>
            </a:fld>
            <a:endParaRPr lang="en" dirty="0"/>
          </a:p>
        </p:txBody>
      </p:sp>
      <p:pic>
        <p:nvPicPr>
          <p:cNvPr id="2" name="Picture 1"/>
          <p:cNvPicPr>
            <a:picLocks noChangeAspect="1"/>
          </p:cNvPicPr>
          <p:nvPr/>
        </p:nvPicPr>
        <p:blipFill>
          <a:blip r:embed="rId2"/>
          <a:stretch>
            <a:fillRect/>
          </a:stretch>
        </p:blipFill>
        <p:spPr>
          <a:xfrm>
            <a:off x="429263" y="305586"/>
            <a:ext cx="6638925" cy="609600"/>
          </a:xfrm>
          <a:prstGeom prst="rect">
            <a:avLst/>
          </a:prstGeom>
        </p:spPr>
      </p:pic>
      <p:sp>
        <p:nvSpPr>
          <p:cNvPr id="3" name="Rectangle 2"/>
          <p:cNvSpPr/>
          <p:nvPr/>
        </p:nvSpPr>
        <p:spPr>
          <a:xfrm>
            <a:off x="429262" y="1232333"/>
            <a:ext cx="11429657" cy="3785652"/>
          </a:xfrm>
          <a:prstGeom prst="rect">
            <a:avLst/>
          </a:prstGeom>
        </p:spPr>
        <p:txBody>
          <a:bodyPr wrap="square">
            <a:spAutoFit/>
          </a:bodyPr>
          <a:lstStyle/>
          <a:p>
            <a:r>
              <a:rPr lang="en-US" sz="2400" dirty="0">
                <a:solidFill>
                  <a:srgbClr val="333333"/>
                </a:solidFill>
                <a:latin typeface="opensans"/>
              </a:rPr>
              <a:t>The evolution of single wavelength point-to-point transmission lines to wavelength division multiplexed optical networks has introduced a demand for wavelength selective </a:t>
            </a:r>
            <a:r>
              <a:rPr lang="en-US" sz="2400" b="1" dirty="0">
                <a:solidFill>
                  <a:srgbClr val="555555"/>
                </a:solidFill>
                <a:latin typeface="opensans"/>
                <a:hlinkClick r:id="rId3"/>
              </a:rPr>
              <a:t>optical add-drop multiplexers (OADMs)</a:t>
            </a:r>
            <a:r>
              <a:rPr lang="en-US" sz="2400" dirty="0">
                <a:solidFill>
                  <a:srgbClr val="333333"/>
                </a:solidFill>
                <a:latin typeface="opensans"/>
              </a:rPr>
              <a:t> to </a:t>
            </a:r>
            <a:r>
              <a:rPr lang="en-US" sz="2400" dirty="0" err="1">
                <a:solidFill>
                  <a:srgbClr val="333333"/>
                </a:solidFill>
                <a:latin typeface="opensans"/>
              </a:rPr>
              <a:t>seperate</a:t>
            </a:r>
            <a:r>
              <a:rPr lang="en-US" sz="2400" dirty="0">
                <a:solidFill>
                  <a:srgbClr val="333333"/>
                </a:solidFill>
                <a:latin typeface="opensans"/>
              </a:rPr>
              <a:t>/route different wavelength channels. </a:t>
            </a:r>
            <a:r>
              <a:rPr lang="en-US" sz="2400" b="1" dirty="0">
                <a:solidFill>
                  <a:srgbClr val="555555"/>
                </a:solidFill>
                <a:latin typeface="opensans"/>
                <a:hlinkClick r:id="rId4"/>
              </a:rPr>
              <a:t>OADM</a:t>
            </a:r>
            <a:r>
              <a:rPr lang="en-US" sz="2400" dirty="0">
                <a:solidFill>
                  <a:srgbClr val="333333"/>
                </a:solidFill>
                <a:latin typeface="opensans"/>
              </a:rPr>
              <a:t> is a device used in wavelength-division multiplexing systems for multiplexing and routing different channels of light into or out of a </a:t>
            </a:r>
            <a:r>
              <a:rPr lang="en-US" sz="2400" b="1" dirty="0" err="1">
                <a:solidFill>
                  <a:srgbClr val="555555"/>
                </a:solidFill>
                <a:latin typeface="opensans"/>
                <a:hlinkClick r:id="rId5"/>
              </a:rPr>
              <a:t>singlemode</a:t>
            </a:r>
            <a:r>
              <a:rPr lang="en-US" sz="2400" b="1" dirty="0">
                <a:solidFill>
                  <a:srgbClr val="555555"/>
                </a:solidFill>
                <a:latin typeface="opensans"/>
                <a:hlinkClick r:id="rId5"/>
              </a:rPr>
              <a:t> fiber</a:t>
            </a:r>
            <a:r>
              <a:rPr lang="en-US" sz="2400" dirty="0">
                <a:solidFill>
                  <a:srgbClr val="333333"/>
                </a:solidFill>
                <a:latin typeface="opensans"/>
              </a:rPr>
              <a:t> (SMF). This is a type of optical node, which is generally used for the construction of optical telecommunications networks. "Add" refers to the capability of the device to add one or more new wavelength channels to an existing multi-wavelength WDM signal while "drop" refers to drop or remove one or more channels, passing those signals to another network path. An OADM may be considered to be a specific type of optical cross-connect.</a:t>
            </a:r>
            <a:endParaRPr lang="en-IN" sz="2400" dirty="0"/>
          </a:p>
        </p:txBody>
      </p:sp>
    </p:spTree>
    <p:extLst>
      <p:ext uri="{BB962C8B-B14F-4D97-AF65-F5344CB8AC3E}">
        <p14:creationId xmlns:p14="http://schemas.microsoft.com/office/powerpoint/2010/main" val="746471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359E96A7-CCC3-4609-B594-759E08983CD8}"/>
              </a:ext>
            </a:extLst>
          </p:cNvPr>
          <p:cNvSpPr>
            <a:spLocks noGrp="1"/>
          </p:cNvSpPr>
          <p:nvPr>
            <p:ph type="sldNum" idx="12"/>
          </p:nvPr>
        </p:nvSpPr>
        <p:spPr>
          <a:xfrm>
            <a:off x="11296611" y="6217622"/>
            <a:ext cx="731600" cy="524700"/>
          </a:xfrm>
        </p:spPr>
        <p:txBody>
          <a:bodyPr/>
          <a:lstStyle/>
          <a:p>
            <a:fld id="{00000000-1234-1234-1234-123412341234}" type="slidenum">
              <a:rPr lang="en" smtClean="0"/>
              <a:pPr/>
              <a:t>44</a:t>
            </a:fld>
            <a:endParaRPr lang="en" dirty="0"/>
          </a:p>
        </p:txBody>
      </p:sp>
      <p:sp>
        <p:nvSpPr>
          <p:cNvPr id="2" name="Rectangle 1"/>
          <p:cNvSpPr/>
          <p:nvPr/>
        </p:nvSpPr>
        <p:spPr>
          <a:xfrm>
            <a:off x="304800" y="354175"/>
            <a:ext cx="6096000" cy="461665"/>
          </a:xfrm>
          <a:prstGeom prst="rect">
            <a:avLst/>
          </a:prstGeom>
        </p:spPr>
        <p:txBody>
          <a:bodyPr>
            <a:spAutoFit/>
          </a:bodyPr>
          <a:lstStyle/>
          <a:p>
            <a:r>
              <a:rPr lang="en-US" sz="2400" b="1" dirty="0">
                <a:solidFill>
                  <a:srgbClr val="363636"/>
                </a:solidFill>
                <a:latin typeface="opensans"/>
              </a:rPr>
              <a:t>Structure and Working Principle of OADM</a:t>
            </a:r>
            <a:endParaRPr lang="en-IN" sz="2400" dirty="0"/>
          </a:p>
        </p:txBody>
      </p:sp>
      <p:sp>
        <p:nvSpPr>
          <p:cNvPr id="3" name="Rectangle 2"/>
          <p:cNvSpPr/>
          <p:nvPr/>
        </p:nvSpPr>
        <p:spPr>
          <a:xfrm>
            <a:off x="399067" y="1113812"/>
            <a:ext cx="11337303" cy="2554545"/>
          </a:xfrm>
          <a:prstGeom prst="rect">
            <a:avLst/>
          </a:prstGeom>
        </p:spPr>
        <p:txBody>
          <a:bodyPr wrap="square">
            <a:spAutoFit/>
          </a:bodyPr>
          <a:lstStyle/>
          <a:p>
            <a:pPr algn="just"/>
            <a:r>
              <a:rPr lang="en-US" sz="2000" dirty="0">
                <a:solidFill>
                  <a:srgbClr val="333333"/>
                </a:solidFill>
                <a:latin typeface="opensans"/>
              </a:rPr>
              <a:t>OADM working process as follows: WDM signals from line contains N wavelength channel, enter the OADM "Main Input" side, depending on your business needs, from N wavelength channel, selectively from the road-side (Drop) required by the output wavelength channel, accordingly from the road-end (Add) enter the desired wavelength channel. Regardless of other local wavelength channel directly through the OADM, and routing wavelength channels multiplexed together, from the output terminals of the circuit of OADM (Main Output) output. The following picture shows the basic operation of an OADM.</a:t>
            </a:r>
          </a:p>
          <a:p>
            <a:br>
              <a:rPr lang="en-US" sz="2000" dirty="0"/>
            </a:br>
            <a:endParaRPr lang="en-IN" sz="2000" dirty="0"/>
          </a:p>
        </p:txBody>
      </p:sp>
      <p:sp>
        <p:nvSpPr>
          <p:cNvPr id="4" name="Rectangle 3"/>
          <p:cNvSpPr/>
          <p:nvPr/>
        </p:nvSpPr>
        <p:spPr>
          <a:xfrm>
            <a:off x="399067" y="3456837"/>
            <a:ext cx="11252463" cy="2246769"/>
          </a:xfrm>
          <a:prstGeom prst="rect">
            <a:avLst/>
          </a:prstGeom>
        </p:spPr>
        <p:txBody>
          <a:bodyPr wrap="square">
            <a:spAutoFit/>
          </a:bodyPr>
          <a:lstStyle/>
          <a:p>
            <a:r>
              <a:rPr lang="en-US" sz="2000" dirty="0">
                <a:solidFill>
                  <a:srgbClr val="333333"/>
                </a:solidFill>
                <a:latin typeface="opensans"/>
              </a:rPr>
              <a:t>Physically, there are several ways to realize an OADM. There are a variety of </a:t>
            </a:r>
            <a:r>
              <a:rPr lang="en-US" sz="2000" dirty="0" err="1">
                <a:solidFill>
                  <a:srgbClr val="333333"/>
                </a:solidFill>
                <a:latin typeface="opensans"/>
              </a:rPr>
              <a:t>demultiplexer</a:t>
            </a:r>
            <a:r>
              <a:rPr lang="en-US" sz="2000" dirty="0">
                <a:solidFill>
                  <a:srgbClr val="333333"/>
                </a:solidFill>
                <a:latin typeface="opensans"/>
              </a:rPr>
              <a:t> and multiplexer technologies including TFF(thin film filter), FBG(fiber </a:t>
            </a:r>
            <a:r>
              <a:rPr lang="en-US" sz="2000" dirty="0" err="1">
                <a:solidFill>
                  <a:srgbClr val="333333"/>
                </a:solidFill>
                <a:latin typeface="opensans"/>
              </a:rPr>
              <a:t>bragg</a:t>
            </a:r>
            <a:r>
              <a:rPr lang="en-US" sz="2000" dirty="0">
                <a:solidFill>
                  <a:srgbClr val="333333"/>
                </a:solidFill>
                <a:latin typeface="opensans"/>
              </a:rPr>
              <a:t> grating) with optical circulators, free space grating devices and integrated planar arrayed waveguide gratings (Optical add-drop multiplexer, using a fiber Bragg grating and two circulators as the following picture). The switching or reconfiguration functions range from the manual fiber patch panel to a variety of switching technologies including microelectromechanical systems (MEMS), liquid crystal and thermo-optic switches in planar waveguide circuits.</a:t>
            </a:r>
            <a:endParaRPr lang="en-IN" sz="2000" dirty="0"/>
          </a:p>
        </p:txBody>
      </p:sp>
      <p:cxnSp>
        <p:nvCxnSpPr>
          <p:cNvPr id="6" name="Straight Connector 5">
            <a:extLst>
              <a:ext uri="{FF2B5EF4-FFF2-40B4-BE49-F238E27FC236}">
                <a16:creationId xmlns:a16="http://schemas.microsoft.com/office/drawing/2014/main" id="{24F0CF50-5D3B-594B-05FB-6DC54E179212}"/>
              </a:ext>
            </a:extLst>
          </p:cNvPr>
          <p:cNvCxnSpPr/>
          <p:nvPr/>
        </p:nvCxnSpPr>
        <p:spPr>
          <a:xfrm>
            <a:off x="1605516" y="4061637"/>
            <a:ext cx="9569303" cy="956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7C0202A-FAB4-D4A8-67E5-87EBFFC72E75}"/>
              </a:ext>
            </a:extLst>
          </p:cNvPr>
          <p:cNvCxnSpPr>
            <a:cxnSpLocks/>
          </p:cNvCxnSpPr>
          <p:nvPr/>
        </p:nvCxnSpPr>
        <p:spPr>
          <a:xfrm>
            <a:off x="399067" y="4454917"/>
            <a:ext cx="953174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481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359E96A7-CCC3-4609-B594-759E08983CD8}"/>
              </a:ext>
            </a:extLst>
          </p:cNvPr>
          <p:cNvSpPr>
            <a:spLocks noGrp="1"/>
          </p:cNvSpPr>
          <p:nvPr>
            <p:ph type="sldNum" idx="12"/>
          </p:nvPr>
        </p:nvSpPr>
        <p:spPr>
          <a:xfrm>
            <a:off x="11296611" y="6217622"/>
            <a:ext cx="731600" cy="524700"/>
          </a:xfrm>
        </p:spPr>
        <p:txBody>
          <a:bodyPr/>
          <a:lstStyle/>
          <a:p>
            <a:fld id="{00000000-1234-1234-1234-123412341234}" type="slidenum">
              <a:rPr lang="en" smtClean="0"/>
              <a:pPr/>
              <a:t>45</a:t>
            </a:fld>
            <a:endParaRPr lang="en" dirty="0"/>
          </a:p>
        </p:txBody>
      </p:sp>
      <p:graphicFrame>
        <p:nvGraphicFramePr>
          <p:cNvPr id="6" name="Object 5"/>
          <p:cNvGraphicFramePr>
            <a:graphicFrameLocks noChangeAspect="1"/>
          </p:cNvGraphicFramePr>
          <p:nvPr>
            <p:extLst>
              <p:ext uri="{D42A27DB-BD31-4B8C-83A1-F6EECF244321}">
                <p14:modId xmlns:p14="http://schemas.microsoft.com/office/powerpoint/2010/main" val="3694754921"/>
              </p:ext>
            </p:extLst>
          </p:nvPr>
        </p:nvGraphicFramePr>
        <p:xfrm>
          <a:off x="3095625" y="187325"/>
          <a:ext cx="6000750" cy="6483350"/>
        </p:xfrm>
        <a:graphic>
          <a:graphicData uri="http://schemas.openxmlformats.org/presentationml/2006/ole">
            <mc:AlternateContent xmlns:mc="http://schemas.openxmlformats.org/markup-compatibility/2006">
              <mc:Choice xmlns:v="urn:schemas-microsoft-com:vml" Requires="v">
                <p:oleObj name="Bitmap Image" r:id="rId2" imgW="6000840" imgH="6483240" progId="Paint.Picture.1">
                  <p:embed/>
                </p:oleObj>
              </mc:Choice>
              <mc:Fallback>
                <p:oleObj name="Bitmap Image" r:id="rId2" imgW="6000840" imgH="6483240" progId="Paint.Picture.1">
                  <p:embed/>
                  <p:pic>
                    <p:nvPicPr>
                      <p:cNvPr id="6" name="Object 5"/>
                      <p:cNvPicPr/>
                      <p:nvPr/>
                    </p:nvPicPr>
                    <p:blipFill>
                      <a:blip r:embed="rId3"/>
                      <a:stretch>
                        <a:fillRect/>
                      </a:stretch>
                    </p:blipFill>
                    <p:spPr>
                      <a:xfrm>
                        <a:off x="3095625" y="187325"/>
                        <a:ext cx="6000750" cy="6483350"/>
                      </a:xfrm>
                      <a:prstGeom prst="rect">
                        <a:avLst/>
                      </a:prstGeom>
                    </p:spPr>
                  </p:pic>
                </p:oleObj>
              </mc:Fallback>
            </mc:AlternateContent>
          </a:graphicData>
        </a:graphic>
      </p:graphicFrame>
    </p:spTree>
    <p:extLst>
      <p:ext uri="{BB962C8B-B14F-4D97-AF65-F5344CB8AC3E}">
        <p14:creationId xmlns:p14="http://schemas.microsoft.com/office/powerpoint/2010/main" val="3335041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359E96A7-CCC3-4609-B594-759E08983CD8}"/>
              </a:ext>
            </a:extLst>
          </p:cNvPr>
          <p:cNvSpPr>
            <a:spLocks noGrp="1"/>
          </p:cNvSpPr>
          <p:nvPr>
            <p:ph type="sldNum" idx="12"/>
          </p:nvPr>
        </p:nvSpPr>
        <p:spPr>
          <a:xfrm>
            <a:off x="11296611" y="6217622"/>
            <a:ext cx="731600" cy="524700"/>
          </a:xfrm>
        </p:spPr>
        <p:txBody>
          <a:bodyPr/>
          <a:lstStyle/>
          <a:p>
            <a:fld id="{00000000-1234-1234-1234-123412341234}" type="slidenum">
              <a:rPr lang="en" smtClean="0"/>
              <a:pPr/>
              <a:t>46</a:t>
            </a:fld>
            <a:endParaRPr lang="en" dirty="0"/>
          </a:p>
        </p:txBody>
      </p:sp>
      <p:pic>
        <p:nvPicPr>
          <p:cNvPr id="2" name="Picture 1"/>
          <p:cNvPicPr>
            <a:picLocks noChangeAspect="1"/>
          </p:cNvPicPr>
          <p:nvPr/>
        </p:nvPicPr>
        <p:blipFill>
          <a:blip r:embed="rId2"/>
          <a:stretch>
            <a:fillRect/>
          </a:stretch>
        </p:blipFill>
        <p:spPr>
          <a:xfrm>
            <a:off x="338137" y="1238250"/>
            <a:ext cx="11515725" cy="4381500"/>
          </a:xfrm>
          <a:prstGeom prst="rect">
            <a:avLst/>
          </a:prstGeom>
        </p:spPr>
      </p:pic>
    </p:spTree>
    <p:extLst>
      <p:ext uri="{BB962C8B-B14F-4D97-AF65-F5344CB8AC3E}">
        <p14:creationId xmlns:p14="http://schemas.microsoft.com/office/powerpoint/2010/main" val="42184382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itle 1">
            <a:extLst>
              <a:ext uri="{FF2B5EF4-FFF2-40B4-BE49-F238E27FC236}">
                <a16:creationId xmlns:a16="http://schemas.microsoft.com/office/drawing/2014/main" id="{73EBC242-5D90-45BC-B81E-C86D1BB7722A}"/>
              </a:ext>
            </a:extLst>
          </p:cNvPr>
          <p:cNvSpPr txBox="1">
            <a:spLocks/>
          </p:cNvSpPr>
          <p:nvPr/>
        </p:nvSpPr>
        <p:spPr>
          <a:xfrm>
            <a:off x="1524000" y="2473378"/>
            <a:ext cx="9144000" cy="11242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800" b="1" dirty="0">
                <a:solidFill>
                  <a:schemeClr val="tx1"/>
                </a:solidFill>
                <a:latin typeface="Cambria"/>
                <a:cs typeface="Calibri Light"/>
              </a:rPr>
              <a:t>Thank You!</a:t>
            </a:r>
          </a:p>
          <a:p>
            <a:endParaRPr lang="en-US" sz="1200" b="1" i="1" dirty="0">
              <a:solidFill>
                <a:schemeClr val="tx1"/>
              </a:solidFill>
              <a:latin typeface="Cambria"/>
              <a:cs typeface="Calibri Light"/>
            </a:endParaRPr>
          </a:p>
          <a:p>
            <a:r>
              <a:rPr lang="en-US" sz="1200" b="1" i="1" dirty="0">
                <a:solidFill>
                  <a:schemeClr val="tx1"/>
                </a:solidFill>
                <a:latin typeface="Cambria"/>
                <a:cs typeface="Calibri Light"/>
              </a:rPr>
              <a:t>(shyamalae@sies.edu.in)</a:t>
            </a:r>
            <a:endParaRPr lang="en-US" sz="1200" b="1" i="1" dirty="0">
              <a:solidFill>
                <a:schemeClr val="tx1"/>
              </a:solidFill>
              <a:latin typeface="Cambria"/>
            </a:endParaRPr>
          </a:p>
        </p:txBody>
      </p:sp>
      <p:sp>
        <p:nvSpPr>
          <p:cNvPr id="4" name="Slide Number Placeholder 3">
            <a:extLst>
              <a:ext uri="{FF2B5EF4-FFF2-40B4-BE49-F238E27FC236}">
                <a16:creationId xmlns:a16="http://schemas.microsoft.com/office/drawing/2014/main" id="{C43E15FA-7CC5-42AD-A402-008D33E3C8FC}"/>
              </a:ext>
            </a:extLst>
          </p:cNvPr>
          <p:cNvSpPr>
            <a:spLocks noGrp="1"/>
          </p:cNvSpPr>
          <p:nvPr>
            <p:ph type="sldNum" idx="12"/>
          </p:nvPr>
        </p:nvSpPr>
        <p:spPr/>
        <p:txBody>
          <a:bodyPr/>
          <a:lstStyle/>
          <a:p>
            <a:fld id="{00000000-1234-1234-1234-123412341234}" type="slidenum">
              <a:rPr lang="en" smtClean="0"/>
              <a:pPr/>
              <a:t>47</a:t>
            </a:fld>
            <a:endParaRPr lang="en" dirty="0"/>
          </a:p>
        </p:txBody>
      </p:sp>
    </p:spTree>
    <p:extLst>
      <p:ext uri="{BB962C8B-B14F-4D97-AF65-F5344CB8AC3E}">
        <p14:creationId xmlns:p14="http://schemas.microsoft.com/office/powerpoint/2010/main" val="3034510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587" y="531706"/>
            <a:ext cx="9415779" cy="460810"/>
          </a:xfrm>
          <a:prstGeom prst="rect">
            <a:avLst/>
          </a:prstGeom>
        </p:spPr>
        <p:txBody>
          <a:bodyPr spcFirstLastPara="1" vert="horz" wrap="square" lIns="0" tIns="16933" rIns="0" bIns="0" rtlCol="0" anchor="t" anchorCtr="0">
            <a:spAutoFit/>
          </a:bodyPr>
          <a:lstStyle/>
          <a:p>
            <a:pPr marL="16933">
              <a:spcBef>
                <a:spcPts val="133"/>
              </a:spcBef>
            </a:pPr>
            <a:r>
              <a:rPr spc="-7" dirty="0"/>
              <a:t>Couplers: Principle </a:t>
            </a:r>
            <a:r>
              <a:rPr dirty="0"/>
              <a:t>of</a:t>
            </a:r>
            <a:r>
              <a:rPr spc="-27" dirty="0"/>
              <a:t> </a:t>
            </a:r>
            <a:r>
              <a:rPr dirty="0"/>
              <a:t>Operation</a:t>
            </a:r>
          </a:p>
        </p:txBody>
      </p:sp>
      <p:sp>
        <p:nvSpPr>
          <p:cNvPr id="3" name="object 3"/>
          <p:cNvSpPr txBox="1"/>
          <p:nvPr/>
        </p:nvSpPr>
        <p:spPr>
          <a:xfrm>
            <a:off x="866987" y="1697736"/>
            <a:ext cx="10612120" cy="4079749"/>
          </a:xfrm>
          <a:prstGeom prst="rect">
            <a:avLst/>
          </a:prstGeom>
        </p:spPr>
        <p:txBody>
          <a:bodyPr vert="horz" wrap="square" lIns="0" tIns="16933" rIns="0" bIns="0" rtlCol="0">
            <a:spAutoFit/>
          </a:bodyPr>
          <a:lstStyle/>
          <a:p>
            <a:pPr marL="474121" marR="10160" indent="-457189" algn="just">
              <a:spcBef>
                <a:spcPts val="133"/>
              </a:spcBef>
              <a:buChar char="●"/>
              <a:tabLst>
                <a:tab pos="474121" algn="l"/>
              </a:tabLst>
            </a:pPr>
            <a:r>
              <a:rPr sz="2400" spc="-7" dirty="0"/>
              <a:t>When two waveguides </a:t>
            </a:r>
            <a:r>
              <a:rPr sz="2400" dirty="0"/>
              <a:t>are </a:t>
            </a:r>
            <a:r>
              <a:rPr sz="2400" spc="-7" dirty="0"/>
              <a:t>placed </a:t>
            </a:r>
            <a:r>
              <a:rPr sz="2400" dirty="0"/>
              <a:t>in proximity to </a:t>
            </a:r>
            <a:r>
              <a:rPr sz="2400" spc="-7" dirty="0"/>
              <a:t>each other, light “couples”  </a:t>
            </a:r>
            <a:r>
              <a:rPr sz="2400" dirty="0"/>
              <a:t>from </a:t>
            </a:r>
            <a:r>
              <a:rPr sz="2400" spc="-7" dirty="0"/>
              <a:t>one </a:t>
            </a:r>
            <a:r>
              <a:rPr sz="2400" spc="-13" dirty="0"/>
              <a:t>waveguide </a:t>
            </a:r>
            <a:r>
              <a:rPr sz="2400" dirty="0"/>
              <a:t>to the</a:t>
            </a:r>
            <a:r>
              <a:rPr sz="2400" spc="60" dirty="0"/>
              <a:t> </a:t>
            </a:r>
            <a:r>
              <a:rPr sz="2400" spc="-7" dirty="0"/>
              <a:t>other.</a:t>
            </a:r>
            <a:endParaRPr sz="2400" dirty="0"/>
          </a:p>
          <a:p>
            <a:pPr marL="474121" marR="6773" indent="-457189" algn="just">
              <a:buChar char="●"/>
              <a:tabLst>
                <a:tab pos="474121" algn="l"/>
              </a:tabLst>
            </a:pPr>
            <a:r>
              <a:rPr sz="2400" dirty="0"/>
              <a:t>This </a:t>
            </a:r>
            <a:r>
              <a:rPr sz="2400" spc="-7" dirty="0"/>
              <a:t>is because </a:t>
            </a:r>
            <a:r>
              <a:rPr sz="2400" dirty="0"/>
              <a:t>the </a:t>
            </a:r>
            <a:r>
              <a:rPr sz="2400" spc="-7" dirty="0"/>
              <a:t>propagation modes of </a:t>
            </a:r>
            <a:r>
              <a:rPr sz="2400" dirty="0"/>
              <a:t>the </a:t>
            </a:r>
            <a:r>
              <a:rPr sz="2400" spc="-7" dirty="0"/>
              <a:t>combined waveguide are  quite different from the propagation modes of a single waveguide </a:t>
            </a:r>
            <a:r>
              <a:rPr sz="2400" dirty="0"/>
              <a:t>due to  the </a:t>
            </a:r>
            <a:r>
              <a:rPr sz="2400" spc="-7" dirty="0"/>
              <a:t>presence of </a:t>
            </a:r>
            <a:r>
              <a:rPr sz="2400" dirty="0"/>
              <a:t>the </a:t>
            </a:r>
            <a:r>
              <a:rPr sz="2400" spc="-7" dirty="0"/>
              <a:t>other</a:t>
            </a:r>
            <a:r>
              <a:rPr sz="2400" spc="13" dirty="0"/>
              <a:t> </a:t>
            </a:r>
            <a:r>
              <a:rPr sz="2400" spc="-13" dirty="0"/>
              <a:t>waveguide.</a:t>
            </a:r>
            <a:endParaRPr sz="2400" dirty="0"/>
          </a:p>
          <a:p>
            <a:pPr marL="474121" marR="7620" indent="-457189" algn="just">
              <a:buChar char="●"/>
              <a:tabLst>
                <a:tab pos="474121" algn="l"/>
              </a:tabLst>
            </a:pPr>
            <a:r>
              <a:rPr sz="2400" spc="-7" dirty="0"/>
              <a:t>When </a:t>
            </a:r>
            <a:r>
              <a:rPr sz="2400" dirty="0"/>
              <a:t>the </a:t>
            </a:r>
            <a:r>
              <a:rPr sz="2400" spc="-13" dirty="0"/>
              <a:t>two </a:t>
            </a:r>
            <a:r>
              <a:rPr sz="2400" spc="-7" dirty="0"/>
              <a:t>waveguides are identical, light launched into one waveguide  couples </a:t>
            </a:r>
            <a:r>
              <a:rPr sz="2400" dirty="0"/>
              <a:t>to the </a:t>
            </a:r>
            <a:r>
              <a:rPr sz="2400" spc="-7" dirty="0"/>
              <a:t>other </a:t>
            </a:r>
            <a:r>
              <a:rPr sz="2400" spc="-13" dirty="0"/>
              <a:t>waveguide </a:t>
            </a:r>
            <a:r>
              <a:rPr sz="2400" spc="-7" dirty="0"/>
              <a:t>completely and then back </a:t>
            </a:r>
            <a:r>
              <a:rPr sz="2400" dirty="0"/>
              <a:t>to the first  </a:t>
            </a:r>
            <a:r>
              <a:rPr sz="2400" spc="-13" dirty="0"/>
              <a:t>waveguide </a:t>
            </a:r>
            <a:r>
              <a:rPr sz="2400" spc="-7" dirty="0"/>
              <a:t>in a periodic</a:t>
            </a:r>
            <a:r>
              <a:rPr sz="2400" spc="107" dirty="0"/>
              <a:t> </a:t>
            </a:r>
            <a:r>
              <a:rPr sz="2400" spc="-7" dirty="0"/>
              <a:t>manner.</a:t>
            </a:r>
            <a:endParaRPr sz="2400" dirty="0"/>
          </a:p>
          <a:p>
            <a:pPr marL="474121" marR="8466" indent="-457189" algn="just">
              <a:lnSpc>
                <a:spcPct val="99700"/>
              </a:lnSpc>
              <a:spcBef>
                <a:spcPts val="13"/>
              </a:spcBef>
              <a:buChar char="●"/>
              <a:tabLst>
                <a:tab pos="474121" algn="l"/>
              </a:tabLst>
            </a:pPr>
            <a:r>
              <a:rPr lang="en-US" sz="2400" dirty="0"/>
              <a:t>T</a:t>
            </a:r>
            <a:r>
              <a:rPr sz="2400" dirty="0"/>
              <a:t>he </a:t>
            </a:r>
            <a:r>
              <a:rPr sz="2400" spc="-7" dirty="0"/>
              <a:t>coupling length </a:t>
            </a:r>
            <a:r>
              <a:rPr lang="en-US" sz="2400" spc="-7" dirty="0"/>
              <a:t>in </a:t>
            </a:r>
            <a:r>
              <a:rPr lang="en-IN" sz="2400" spc="-7" dirty="0"/>
              <a:t>a</a:t>
            </a:r>
            <a:r>
              <a:rPr lang="en-IN" sz="2400" dirty="0"/>
              <a:t> </a:t>
            </a:r>
            <a:r>
              <a:rPr lang="en-IN" sz="2400" spc="-7" dirty="0"/>
              <a:t>3 dB coupler </a:t>
            </a:r>
            <a:r>
              <a:rPr sz="2400" dirty="0"/>
              <a:t>must </a:t>
            </a:r>
            <a:r>
              <a:rPr sz="2400" spc="-7" dirty="0"/>
              <a:t>be </a:t>
            </a:r>
            <a:r>
              <a:rPr sz="2400" dirty="0"/>
              <a:t>chosen to satisfy </a:t>
            </a:r>
            <a:r>
              <a:rPr sz="2400" dirty="0">
                <a:solidFill>
                  <a:srgbClr val="FF0000"/>
                </a:solidFill>
              </a:rPr>
              <a:t> </a:t>
            </a:r>
            <a:r>
              <a:rPr sz="2400" i="1" spc="-7" dirty="0">
                <a:solidFill>
                  <a:srgbClr val="FF0000"/>
                </a:solidFill>
                <a:latin typeface="Georgia"/>
                <a:cs typeface="Georgia"/>
              </a:rPr>
              <a:t>κl=(2k+1)π/4</a:t>
            </a:r>
            <a:r>
              <a:rPr sz="2400" spc="-7" dirty="0"/>
              <a:t>, where </a:t>
            </a:r>
            <a:r>
              <a:rPr sz="2400" i="1" dirty="0">
                <a:solidFill>
                  <a:srgbClr val="FF0000"/>
                </a:solidFill>
                <a:latin typeface="Georgia"/>
                <a:cs typeface="Georgia"/>
              </a:rPr>
              <a:t>k </a:t>
            </a:r>
            <a:r>
              <a:rPr sz="2400" spc="-7" dirty="0"/>
              <a:t>is a “non-negative integer”, </a:t>
            </a:r>
            <a:r>
              <a:rPr sz="2400" i="1" dirty="0">
                <a:solidFill>
                  <a:srgbClr val="FF0000"/>
                </a:solidFill>
                <a:latin typeface="Georgia"/>
                <a:cs typeface="Georgia"/>
              </a:rPr>
              <a:t>l </a:t>
            </a:r>
            <a:r>
              <a:rPr sz="2400" spc="-7" dirty="0"/>
              <a:t>denotes the “coupling  length”, </a:t>
            </a:r>
            <a:r>
              <a:rPr sz="2400" dirty="0"/>
              <a:t>The </a:t>
            </a:r>
            <a:r>
              <a:rPr sz="2400" spc="-7" dirty="0"/>
              <a:t>quantity </a:t>
            </a:r>
            <a:r>
              <a:rPr sz="2400" i="1" dirty="0">
                <a:solidFill>
                  <a:srgbClr val="FF0000"/>
                </a:solidFill>
                <a:latin typeface="Georgia"/>
                <a:cs typeface="Georgia"/>
              </a:rPr>
              <a:t>κ </a:t>
            </a:r>
            <a:r>
              <a:rPr sz="2400" spc="-7" dirty="0"/>
              <a:t>is called </a:t>
            </a:r>
            <a:r>
              <a:rPr sz="2400" dirty="0"/>
              <a:t>the </a:t>
            </a:r>
            <a:r>
              <a:rPr sz="2400" spc="-7" dirty="0"/>
              <a:t>“coupling</a:t>
            </a:r>
            <a:r>
              <a:rPr sz="2400" spc="127" dirty="0"/>
              <a:t> </a:t>
            </a:r>
            <a:r>
              <a:rPr sz="2400" spc="-7" dirty="0"/>
              <a:t>coefficient”.</a:t>
            </a:r>
            <a:endParaRPr sz="2400" dirty="0"/>
          </a:p>
        </p:txBody>
      </p:sp>
    </p:spTree>
    <p:extLst>
      <p:ext uri="{BB962C8B-B14F-4D97-AF65-F5344CB8AC3E}">
        <p14:creationId xmlns:p14="http://schemas.microsoft.com/office/powerpoint/2010/main" val="2550718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extBox 2">
            <a:extLst>
              <a:ext uri="{FF2B5EF4-FFF2-40B4-BE49-F238E27FC236}">
                <a16:creationId xmlns:a16="http://schemas.microsoft.com/office/drawing/2014/main" id="{8DAE2237-9FCB-4D6A-9A36-1DFD366727DB}"/>
              </a:ext>
            </a:extLst>
          </p:cNvPr>
          <p:cNvSpPr txBox="1">
            <a:spLocks noChangeArrowheads="1"/>
          </p:cNvSpPr>
          <p:nvPr/>
        </p:nvSpPr>
        <p:spPr bwMode="auto">
          <a:xfrm>
            <a:off x="1828800" y="457200"/>
            <a:ext cx="3733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IN" altLang="en-US" sz="2800" b="1" dirty="0">
                <a:latin typeface="Arial" panose="020B0604020202020204" pitchFamily="34" charset="0"/>
              </a:rPr>
              <a:t>Optical couplers:</a:t>
            </a:r>
          </a:p>
        </p:txBody>
      </p:sp>
      <p:pic>
        <p:nvPicPr>
          <p:cNvPr id="2" name="Picture 1">
            <a:extLst>
              <a:ext uri="{FF2B5EF4-FFF2-40B4-BE49-F238E27FC236}">
                <a16:creationId xmlns:a16="http://schemas.microsoft.com/office/drawing/2014/main" id="{FE1233D5-9EF4-4BF0-91E9-A7BF4B322F46}"/>
              </a:ext>
            </a:extLst>
          </p:cNvPr>
          <p:cNvPicPr>
            <a:picLocks noChangeAspect="1"/>
          </p:cNvPicPr>
          <p:nvPr/>
        </p:nvPicPr>
        <p:blipFill>
          <a:blip r:embed="rId2"/>
          <a:stretch>
            <a:fillRect/>
          </a:stretch>
        </p:blipFill>
        <p:spPr>
          <a:xfrm>
            <a:off x="2115743" y="1320722"/>
            <a:ext cx="8831243" cy="4216556"/>
          </a:xfrm>
          <a:prstGeom prst="rect">
            <a:avLst/>
          </a:prstGeom>
        </p:spPr>
      </p:pic>
    </p:spTree>
    <p:extLst>
      <p:ext uri="{BB962C8B-B14F-4D97-AF65-F5344CB8AC3E}">
        <p14:creationId xmlns:p14="http://schemas.microsoft.com/office/powerpoint/2010/main" val="3552131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12A503-E9FA-44F4-BBE8-1C7F3E92194F}"/>
              </a:ext>
            </a:extLst>
          </p:cNvPr>
          <p:cNvPicPr>
            <a:picLocks noChangeAspect="1"/>
          </p:cNvPicPr>
          <p:nvPr/>
        </p:nvPicPr>
        <p:blipFill>
          <a:blip r:embed="rId2"/>
          <a:stretch>
            <a:fillRect/>
          </a:stretch>
        </p:blipFill>
        <p:spPr>
          <a:xfrm>
            <a:off x="6581062" y="309222"/>
            <a:ext cx="4429445" cy="6239555"/>
          </a:xfrm>
          <a:prstGeom prst="rect">
            <a:avLst/>
          </a:prstGeom>
        </p:spPr>
      </p:pic>
      <p:pic>
        <p:nvPicPr>
          <p:cNvPr id="3" name="Picture 2">
            <a:extLst>
              <a:ext uri="{FF2B5EF4-FFF2-40B4-BE49-F238E27FC236}">
                <a16:creationId xmlns:a16="http://schemas.microsoft.com/office/drawing/2014/main" id="{803250C8-F2F8-4B67-AA96-9A93CC28B561}"/>
              </a:ext>
            </a:extLst>
          </p:cNvPr>
          <p:cNvPicPr>
            <a:picLocks noChangeAspect="1"/>
          </p:cNvPicPr>
          <p:nvPr/>
        </p:nvPicPr>
        <p:blipFill>
          <a:blip r:embed="rId3"/>
          <a:stretch>
            <a:fillRect/>
          </a:stretch>
        </p:blipFill>
        <p:spPr>
          <a:xfrm>
            <a:off x="0" y="26087"/>
            <a:ext cx="6651791" cy="869460"/>
          </a:xfrm>
          <a:prstGeom prst="rect">
            <a:avLst/>
          </a:prstGeom>
        </p:spPr>
      </p:pic>
    </p:spTree>
    <p:extLst>
      <p:ext uri="{BB962C8B-B14F-4D97-AF65-F5344CB8AC3E}">
        <p14:creationId xmlns:p14="http://schemas.microsoft.com/office/powerpoint/2010/main" val="3145506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BCDDCA-CC8A-4405-9253-993B8B2D16A7}"/>
              </a:ext>
            </a:extLst>
          </p:cNvPr>
          <p:cNvPicPr>
            <a:picLocks noChangeAspect="1"/>
          </p:cNvPicPr>
          <p:nvPr/>
        </p:nvPicPr>
        <p:blipFill>
          <a:blip r:embed="rId2"/>
          <a:stretch>
            <a:fillRect/>
          </a:stretch>
        </p:blipFill>
        <p:spPr>
          <a:xfrm>
            <a:off x="3213665" y="1076326"/>
            <a:ext cx="7514039" cy="5477523"/>
          </a:xfrm>
          <a:prstGeom prst="rect">
            <a:avLst/>
          </a:prstGeom>
        </p:spPr>
      </p:pic>
      <p:pic>
        <p:nvPicPr>
          <p:cNvPr id="43011" name="Picture 4">
            <a:extLst>
              <a:ext uri="{FF2B5EF4-FFF2-40B4-BE49-F238E27FC236}">
                <a16:creationId xmlns:a16="http://schemas.microsoft.com/office/drawing/2014/main" id="{E6D5BA80-B11C-4FBA-825D-C70DC197E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44" y="150830"/>
            <a:ext cx="76581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4854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E861A9-D076-47CA-A7EE-E445D2E5CDA7}"/>
              </a:ext>
            </a:extLst>
          </p:cNvPr>
          <p:cNvPicPr>
            <a:picLocks noChangeAspect="1"/>
          </p:cNvPicPr>
          <p:nvPr/>
        </p:nvPicPr>
        <p:blipFill>
          <a:blip r:embed="rId2"/>
          <a:stretch>
            <a:fillRect/>
          </a:stretch>
        </p:blipFill>
        <p:spPr>
          <a:xfrm>
            <a:off x="2155715" y="339157"/>
            <a:ext cx="7459625" cy="6037092"/>
          </a:xfrm>
          <a:prstGeom prst="rect">
            <a:avLst/>
          </a:prstGeom>
        </p:spPr>
      </p:pic>
    </p:spTree>
    <p:extLst>
      <p:ext uri="{BB962C8B-B14F-4D97-AF65-F5344CB8AC3E}">
        <p14:creationId xmlns:p14="http://schemas.microsoft.com/office/powerpoint/2010/main" val="227652310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946FDEE583934492A7B65298CF0712" ma:contentTypeVersion="8" ma:contentTypeDescription="Create a new document." ma:contentTypeScope="" ma:versionID="ab775dffee6bd933bf3399091323f516">
  <xsd:schema xmlns:xsd="http://www.w3.org/2001/XMLSchema" xmlns:xs="http://www.w3.org/2001/XMLSchema" xmlns:p="http://schemas.microsoft.com/office/2006/metadata/properties" xmlns:ns2="6f0ed637-e76c-4e78-b249-7b3438727499" targetNamespace="http://schemas.microsoft.com/office/2006/metadata/properties" ma:root="true" ma:fieldsID="7b7b338e304b920dfd48a986efa4e48d" ns2:_="">
    <xsd:import namespace="6f0ed637-e76c-4e78-b249-7b343872749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0ed637-e76c-4e78-b249-7b34387274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132EAF0-5DE5-4679-B660-565F013E4B14}"/>
</file>

<file path=customXml/itemProps2.xml><?xml version="1.0" encoding="utf-8"?>
<ds:datastoreItem xmlns:ds="http://schemas.openxmlformats.org/officeDocument/2006/customXml" ds:itemID="{7F5704BA-0F64-4BAB-A5F3-62ACF781C8C8}"/>
</file>

<file path=customXml/itemProps3.xml><?xml version="1.0" encoding="utf-8"?>
<ds:datastoreItem xmlns:ds="http://schemas.openxmlformats.org/officeDocument/2006/customXml" ds:itemID="{52AD6804-D7E5-4E2A-A577-3E5A139A6610}"/>
</file>

<file path=docProps/app.xml><?xml version="1.0" encoding="utf-8"?>
<Properties xmlns="http://schemas.openxmlformats.org/officeDocument/2006/extended-properties" xmlns:vt="http://schemas.openxmlformats.org/officeDocument/2006/docPropsVTypes">
  <Template/>
  <TotalTime>17692</TotalTime>
  <Words>2569</Words>
  <Application>Microsoft Office PowerPoint</Application>
  <PresentationFormat>Widescreen</PresentationFormat>
  <Paragraphs>192</Paragraphs>
  <Slides>47</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6" baseType="lpstr">
      <vt:lpstr>Arial</vt:lpstr>
      <vt:lpstr>Arial</vt:lpstr>
      <vt:lpstr>Cambria</vt:lpstr>
      <vt:lpstr>Georgia</vt:lpstr>
      <vt:lpstr>Google Sans</vt:lpstr>
      <vt:lpstr>opensans</vt:lpstr>
      <vt:lpstr>Tahoma</vt:lpstr>
      <vt:lpstr>Simple Light</vt:lpstr>
      <vt:lpstr>Bitmap Image</vt:lpstr>
      <vt:lpstr>Module 4: Optical Network System Components and Optical Networks </vt:lpstr>
      <vt:lpstr>Couplers/ Splitters</vt:lpstr>
      <vt:lpstr>Couplers/ Splitters</vt:lpstr>
      <vt:lpstr>Couplers/ Splitters</vt:lpstr>
      <vt:lpstr>Couplers: Principle of Operation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Isolator:</vt:lpstr>
      <vt:lpstr>Isolators: Principle of Operation</vt:lpstr>
      <vt:lpstr>PowerPoint Presentation</vt:lpstr>
      <vt:lpstr>PowerPoint Presentation</vt:lpstr>
      <vt:lpstr>II) Polarization Insensitive Isolator</vt:lpstr>
      <vt:lpstr>Circulators</vt:lpstr>
      <vt:lpstr>PowerPoint Presentation</vt:lpstr>
      <vt:lpstr>PowerPoint Presentation</vt:lpstr>
      <vt:lpstr>Multiplexers and Filters</vt:lpstr>
      <vt:lpstr>PowerPoint Presentation</vt:lpstr>
      <vt:lpstr>PowerPoint Presentation</vt:lpstr>
      <vt:lpstr>Multiplexers and Filters</vt:lpstr>
      <vt:lpstr>Multiplexers and Filters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Arrayed Waveguide Grating</vt:lpstr>
      <vt:lpstr>PowerPoint Presentation</vt:lpstr>
      <vt:lpstr>Principle of Operation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Capital Budgeting - Part III (NPV)</dc:title>
  <dc:creator>Prasad Balan Iyer</dc:creator>
  <cp:lastModifiedBy>shyamala mathi</cp:lastModifiedBy>
  <cp:revision>464</cp:revision>
  <dcterms:modified xsi:type="dcterms:W3CDTF">2024-04-06T12:12:26Z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0x010100D3946FDEE583934492A7B65298CF0712</vt:lpwstr>
  </property>
</Properties>
</file>